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5"/>
  </p:notesMasterIdLst>
  <p:sldIdLst>
    <p:sldId id="256" r:id="rId6"/>
    <p:sldId id="270" r:id="rId7"/>
    <p:sldId id="274" r:id="rId8"/>
    <p:sldId id="674" r:id="rId9"/>
    <p:sldId id="271" r:id="rId10"/>
    <p:sldId id="264" r:id="rId11"/>
    <p:sldId id="690" r:id="rId12"/>
    <p:sldId id="636" r:id="rId13"/>
    <p:sldId id="671" r:id="rId14"/>
    <p:sldId id="639" r:id="rId15"/>
    <p:sldId id="673" r:id="rId16"/>
    <p:sldId id="297" r:id="rId17"/>
    <p:sldId id="691" r:id="rId18"/>
    <p:sldId id="262" r:id="rId19"/>
    <p:sldId id="646" r:id="rId20"/>
    <p:sldId id="631" r:id="rId21"/>
    <p:sldId id="632" r:id="rId22"/>
    <p:sldId id="627" r:id="rId23"/>
    <p:sldId id="62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Fallon, Karen (LARC-B704)" initials="F(" lastIdx="8" clrIdx="6">
    <p:extLst>
      <p:ext uri="{19B8F6BF-5375-455C-9EA6-DF929625EA0E}">
        <p15:presenceInfo xmlns:p15="http://schemas.microsoft.com/office/powerpoint/2012/main" userId="S::kfallon1@ndc.nasa.gov::05129378-dcae-44a3-9c90-a8053bd6021c" providerId="AD"/>
      </p:ext>
    </p:extLst>
  </p:cmAuthor>
  <p:cmAuthor id="1" name="Windle, Zehna (LARC-B704)[LAMPS 2]" initials="zmw" lastIdx="10" clrIdx="0">
    <p:extLst>
      <p:ext uri="{19B8F6BF-5375-455C-9EA6-DF929625EA0E}">
        <p15:presenceInfo xmlns:p15="http://schemas.microsoft.com/office/powerpoint/2012/main" userId="Windle, Zehna (LARC-B704)[LAMPS 2]" providerId="None"/>
      </p:ext>
    </p:extLst>
  </p:cmAuthor>
  <p:cmAuthor id="2" name="Steeman, Gerald A (LARC-B704)" initials="S(" lastIdx="1" clrIdx="1">
    <p:extLst>
      <p:ext uri="{19B8F6BF-5375-455C-9EA6-DF929625EA0E}">
        <p15:presenceInfo xmlns:p15="http://schemas.microsoft.com/office/powerpoint/2012/main" userId="S::gsteeman@ndc.nasa.gov::c4e299ab-2aed-425e-b4eb-6f6f7cb5ff7b" providerId="AD"/>
      </p:ext>
    </p:extLst>
  </p:cmAuthor>
  <p:cmAuthor id="3" name="Steeman, Gerald A (LARC-B704)" initials="SGA(" lastIdx="7" clrIdx="2">
    <p:extLst>
      <p:ext uri="{19B8F6BF-5375-455C-9EA6-DF929625EA0E}">
        <p15:presenceInfo xmlns:p15="http://schemas.microsoft.com/office/powerpoint/2012/main" userId="S-1-5-21-330711430-3775241029-4075259233-162486" providerId="AD"/>
      </p:ext>
    </p:extLst>
  </p:cmAuthor>
  <p:cmAuthor id="4" name="Green, Misty L. (LARC-B704)[LAMPS 2]" initials="G2" lastIdx="8" clrIdx="3">
    <p:extLst>
      <p:ext uri="{19B8F6BF-5375-455C-9EA6-DF929625EA0E}">
        <p15:presenceInfo xmlns:p15="http://schemas.microsoft.com/office/powerpoint/2012/main" userId="S::mlgreen2@ndc.nasa.gov::05a53745-b845-4144-a7a3-42eeb5151d19" providerId="AD"/>
      </p:ext>
    </p:extLst>
  </p:cmAuthor>
  <p:cmAuthor id="5" name="Windle, Zehna (LARC-B704)[LAMPS 2]" initials="W2" lastIdx="6" clrIdx="4">
    <p:extLst>
      <p:ext uri="{19B8F6BF-5375-455C-9EA6-DF929625EA0E}">
        <p15:presenceInfo xmlns:p15="http://schemas.microsoft.com/office/powerpoint/2012/main" userId="S::zhaikal@ndc.nasa.gov::62f2810c-6127-42a6-a5ba-2ddbef8a0324" providerId="AD"/>
      </p:ext>
    </p:extLst>
  </p:cmAuthor>
  <p:cmAuthor id="6" name="Portalatin-berrien, Corey C. (LARC-B704)" initials="P(" lastIdx="4" clrIdx="5">
    <p:extLst>
      <p:ext uri="{19B8F6BF-5375-455C-9EA6-DF929625EA0E}">
        <p15:presenceInfo xmlns:p15="http://schemas.microsoft.com/office/powerpoint/2012/main" userId="S::ccportal@ndc.nasa.gov::125a3b12-77b3-46fb-a0d3-4b9ea7bb61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F4D4"/>
    <a:srgbClr val="659A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94660"/>
  </p:normalViewPr>
  <p:slideViewPr>
    <p:cSldViewPr snapToGrid="0">
      <p:cViewPr varScale="1">
        <p:scale>
          <a:sx n="81" d="100"/>
          <a:sy n="81" d="100"/>
        </p:scale>
        <p:origin x="89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D42474-8C84-4B3F-A303-AA2C61DB253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80174D9-EB89-4448-A46F-93CAC33ADD3D}">
      <dgm:prSet phldrT="[Text]"/>
      <dgm:spPr/>
      <dgm:t>
        <a:bodyPr/>
        <a:lstStyle/>
        <a:p>
          <a:r>
            <a:rPr lang="en-US" b="1"/>
            <a:t>Publications</a:t>
          </a:r>
        </a:p>
      </dgm:t>
    </dgm:pt>
    <dgm:pt modelId="{AC6382EF-75A1-48A6-95F6-2F7B062D1D98}" type="parTrans" cxnId="{8F1AE016-E717-4891-B0D4-F92AAD1FF393}">
      <dgm:prSet/>
      <dgm:spPr/>
      <dgm:t>
        <a:bodyPr/>
        <a:lstStyle/>
        <a:p>
          <a:endParaRPr lang="en-US"/>
        </a:p>
      </dgm:t>
    </dgm:pt>
    <dgm:pt modelId="{A8E8F7D0-D1F7-49C4-8AB2-4E0C65A65443}" type="sibTrans" cxnId="{8F1AE016-E717-4891-B0D4-F92AAD1FF393}">
      <dgm:prSet/>
      <dgm:spPr/>
      <dgm:t>
        <a:bodyPr/>
        <a:lstStyle/>
        <a:p>
          <a:endParaRPr lang="en-US"/>
        </a:p>
      </dgm:t>
    </dgm:pt>
    <dgm:pt modelId="{A6BB1D17-D7A8-497C-94F7-452C88B78A03}">
      <dgm:prSet phldrT="[Text]"/>
      <dgm:spPr/>
      <dgm:t>
        <a:bodyPr/>
        <a:lstStyle/>
        <a:p>
          <a:r>
            <a:rPr lang="en-US" b="1"/>
            <a:t>Data Products</a:t>
          </a:r>
        </a:p>
      </dgm:t>
    </dgm:pt>
    <dgm:pt modelId="{D3803668-E4A0-4866-8817-AB18719C3BD2}" type="parTrans" cxnId="{A4A1FC8F-B3F9-4D27-A8AD-02701442094C}">
      <dgm:prSet/>
      <dgm:spPr/>
      <dgm:t>
        <a:bodyPr/>
        <a:lstStyle/>
        <a:p>
          <a:endParaRPr lang="en-US"/>
        </a:p>
      </dgm:t>
    </dgm:pt>
    <dgm:pt modelId="{DC449C74-5D7A-46C7-AF0E-B5A431FD247D}" type="sibTrans" cxnId="{A4A1FC8F-B3F9-4D27-A8AD-02701442094C}">
      <dgm:prSet/>
      <dgm:spPr/>
      <dgm:t>
        <a:bodyPr/>
        <a:lstStyle/>
        <a:p>
          <a:endParaRPr lang="en-US"/>
        </a:p>
      </dgm:t>
    </dgm:pt>
    <dgm:pt modelId="{DCE0DE86-BFDD-4D3F-ACBF-D887B88A388A}">
      <dgm:prSet phldrT="[Text]"/>
      <dgm:spPr/>
      <dgm:t>
        <a:bodyPr/>
        <a:lstStyle/>
        <a:p>
          <a:r>
            <a:rPr lang="en-US" dirty="0"/>
            <a:t>Research data are defined as the recorded factual material commonly accepted in the scientific community </a:t>
          </a:r>
          <a:r>
            <a:rPr lang="en-US" dirty="0">
              <a:highlight>
                <a:srgbClr val="FFFF00"/>
              </a:highlight>
            </a:rPr>
            <a:t>as necessary to validate research findings</a:t>
          </a:r>
        </a:p>
      </dgm:t>
    </dgm:pt>
    <dgm:pt modelId="{2A668AE4-4277-486F-AE23-3F0FEA88D5E5}" type="parTrans" cxnId="{2E10006E-A0E9-4C68-8A8E-05C63E4AB86F}">
      <dgm:prSet/>
      <dgm:spPr/>
      <dgm:t>
        <a:bodyPr/>
        <a:lstStyle/>
        <a:p>
          <a:endParaRPr lang="en-US"/>
        </a:p>
      </dgm:t>
    </dgm:pt>
    <dgm:pt modelId="{3BA0CA0A-E8CC-46BD-9994-08A386DD7855}" type="sibTrans" cxnId="{2E10006E-A0E9-4C68-8A8E-05C63E4AB86F}">
      <dgm:prSet/>
      <dgm:spPr/>
      <dgm:t>
        <a:bodyPr/>
        <a:lstStyle/>
        <a:p>
          <a:endParaRPr lang="en-US"/>
        </a:p>
      </dgm:t>
    </dgm:pt>
    <dgm:pt modelId="{41A4598E-8565-4680-8B93-A9B338222F11}">
      <dgm:prSet phldrT="[Text]"/>
      <dgm:spPr/>
      <dgm:t>
        <a:bodyPr/>
        <a:lstStyle/>
        <a:p>
          <a:r>
            <a:rPr lang="en-US"/>
            <a:t>Data are understood to include not only the recorded technical information, but also</a:t>
          </a:r>
        </a:p>
      </dgm:t>
    </dgm:pt>
    <dgm:pt modelId="{2934AB65-A250-412A-BD7E-9DCB6AC3CCC9}" type="parTrans" cxnId="{80EF41AE-E44E-4055-B5E6-AF5E39920057}">
      <dgm:prSet/>
      <dgm:spPr/>
      <dgm:t>
        <a:bodyPr/>
        <a:lstStyle/>
        <a:p>
          <a:endParaRPr lang="en-US"/>
        </a:p>
      </dgm:t>
    </dgm:pt>
    <dgm:pt modelId="{F2A529CF-43DA-4129-890E-B203CD7456FE}" type="sibTrans" cxnId="{80EF41AE-E44E-4055-B5E6-AF5E39920057}">
      <dgm:prSet/>
      <dgm:spPr/>
      <dgm:t>
        <a:bodyPr/>
        <a:lstStyle/>
        <a:p>
          <a:endParaRPr lang="en-US"/>
        </a:p>
      </dgm:t>
    </dgm:pt>
    <dgm:pt modelId="{283E6F11-D29D-4EC1-AC38-2A35A5CE2B4C}">
      <dgm:prSet phldrT="[Text]"/>
      <dgm:spPr/>
      <dgm:t>
        <a:bodyPr/>
        <a:lstStyle/>
        <a:p>
          <a:r>
            <a:rPr lang="en-US" b="1"/>
            <a:t>Data Management Plans (DMP</a:t>
          </a:r>
          <a:r>
            <a:rPr lang="en-US"/>
            <a:t>)</a:t>
          </a:r>
        </a:p>
      </dgm:t>
    </dgm:pt>
    <dgm:pt modelId="{7D93E167-582F-4B1E-BCAA-2B73D921B841}" type="parTrans" cxnId="{803259C3-0B24-4F23-A2FC-10830BE3B987}">
      <dgm:prSet/>
      <dgm:spPr/>
      <dgm:t>
        <a:bodyPr/>
        <a:lstStyle/>
        <a:p>
          <a:endParaRPr lang="en-US"/>
        </a:p>
      </dgm:t>
    </dgm:pt>
    <dgm:pt modelId="{DD8A878B-548C-4F44-97D9-930A93D0A8BB}" type="sibTrans" cxnId="{803259C3-0B24-4F23-A2FC-10830BE3B987}">
      <dgm:prSet/>
      <dgm:spPr/>
      <dgm:t>
        <a:bodyPr/>
        <a:lstStyle/>
        <a:p>
          <a:endParaRPr lang="en-US"/>
        </a:p>
      </dgm:t>
    </dgm:pt>
    <dgm:pt modelId="{6B84619D-1CED-4754-A91B-F8B82DEA993E}">
      <dgm:prSet phldrT="[Text]"/>
      <dgm:spPr/>
      <dgm:t>
        <a:bodyPr/>
        <a:lstStyle/>
        <a:p>
          <a:r>
            <a:rPr lang="en-US"/>
            <a:t>Data sharing and preservation to enable validation of published results</a:t>
          </a:r>
        </a:p>
      </dgm:t>
    </dgm:pt>
    <dgm:pt modelId="{03A819A8-CA6E-4701-9EC0-6CCBB8ADE9C2}" type="parTrans" cxnId="{0B13DB84-18A6-442F-92BD-3BC6F94FB9CC}">
      <dgm:prSet/>
      <dgm:spPr/>
      <dgm:t>
        <a:bodyPr/>
        <a:lstStyle/>
        <a:p>
          <a:endParaRPr lang="en-US"/>
        </a:p>
      </dgm:t>
    </dgm:pt>
    <dgm:pt modelId="{33011736-B50F-4686-95FF-00278B53F7ED}" type="sibTrans" cxnId="{0B13DB84-18A6-442F-92BD-3BC6F94FB9CC}">
      <dgm:prSet/>
      <dgm:spPr/>
      <dgm:t>
        <a:bodyPr/>
        <a:lstStyle/>
        <a:p>
          <a:endParaRPr lang="en-US"/>
        </a:p>
      </dgm:t>
    </dgm:pt>
    <dgm:pt modelId="{AE18DC9D-B38A-4EDF-ADBD-1D77B1896FB6}">
      <dgm:prSet phldrT="[Text]"/>
      <dgm:spPr/>
      <dgm:t>
        <a:bodyPr/>
        <a:lstStyle/>
        <a:p>
          <a:r>
            <a:rPr lang="en-US" dirty="0">
              <a:highlight>
                <a:srgbClr val="FFFF00"/>
              </a:highlight>
            </a:rPr>
            <a:t>Cover research data that underlie the results and findings in peer-reviewed publications</a:t>
          </a:r>
        </a:p>
      </dgm:t>
    </dgm:pt>
    <dgm:pt modelId="{CE1CF932-5B2B-4A41-90ED-8E9135DDE884}" type="parTrans" cxnId="{045A1B0C-4604-4E72-97FF-A4FCFF6ED7B2}">
      <dgm:prSet/>
      <dgm:spPr/>
      <dgm:t>
        <a:bodyPr/>
        <a:lstStyle/>
        <a:p>
          <a:endParaRPr lang="en-US"/>
        </a:p>
      </dgm:t>
    </dgm:pt>
    <dgm:pt modelId="{E9E44411-C290-43D7-AFDD-204145DAE157}" type="sibTrans" cxnId="{045A1B0C-4604-4E72-97FF-A4FCFF6ED7B2}">
      <dgm:prSet/>
      <dgm:spPr/>
      <dgm:t>
        <a:bodyPr/>
        <a:lstStyle/>
        <a:p>
          <a:endParaRPr lang="en-US"/>
        </a:p>
      </dgm:t>
    </dgm:pt>
    <dgm:pt modelId="{659283EC-03C0-4695-9BE4-F6A3539DF18B}">
      <dgm:prSet phldrT="[Text]"/>
      <dgm:spPr/>
      <dgm:t>
        <a:bodyPr/>
        <a:lstStyle/>
        <a:p>
          <a:r>
            <a:rPr lang="en-US"/>
            <a:t>Assessed at research proposal and project plan reviews.</a:t>
          </a:r>
        </a:p>
      </dgm:t>
    </dgm:pt>
    <dgm:pt modelId="{39A933A4-7A99-47E9-AB33-6F9E5800FFCE}" type="parTrans" cxnId="{C79A46D9-97DA-4427-A696-771F6B323263}">
      <dgm:prSet/>
      <dgm:spPr/>
      <dgm:t>
        <a:bodyPr/>
        <a:lstStyle/>
        <a:p>
          <a:endParaRPr lang="en-US"/>
        </a:p>
      </dgm:t>
    </dgm:pt>
    <dgm:pt modelId="{A48EB13B-A941-45E2-85E4-F44405802B51}" type="sibTrans" cxnId="{C79A46D9-97DA-4427-A696-771F6B323263}">
      <dgm:prSet/>
      <dgm:spPr/>
      <dgm:t>
        <a:bodyPr/>
        <a:lstStyle/>
        <a:p>
          <a:endParaRPr lang="en-US"/>
        </a:p>
      </dgm:t>
    </dgm:pt>
    <dgm:pt modelId="{D45BF4BC-509F-40DA-92F4-BD6A11DF4BFE}">
      <dgm:prSet phldrT="[Text]"/>
      <dgm:spPr/>
      <dgm:t>
        <a:bodyPr/>
        <a:lstStyle/>
        <a:p>
          <a:r>
            <a:rPr lang="en-US"/>
            <a:t>Monitored for compliance by NASA program managers</a:t>
          </a:r>
        </a:p>
      </dgm:t>
    </dgm:pt>
    <dgm:pt modelId="{C18742F8-61D5-4283-88D0-9D4894AB9049}" type="parTrans" cxnId="{C5FDEA04-0F13-4ED6-A499-98003F2EB460}">
      <dgm:prSet/>
      <dgm:spPr/>
      <dgm:t>
        <a:bodyPr/>
        <a:lstStyle/>
        <a:p>
          <a:endParaRPr lang="en-US"/>
        </a:p>
      </dgm:t>
    </dgm:pt>
    <dgm:pt modelId="{5CD5C9EC-D585-44A4-8D47-F1AAEA2F65E2}" type="sibTrans" cxnId="{C5FDEA04-0F13-4ED6-A499-98003F2EB460}">
      <dgm:prSet/>
      <dgm:spPr/>
      <dgm:t>
        <a:bodyPr/>
        <a:lstStyle/>
        <a:p>
          <a:endParaRPr lang="en-US"/>
        </a:p>
      </dgm:t>
    </dgm:pt>
    <dgm:pt modelId="{EE9A3196-BFE5-4DE0-BA66-3EB96C092A8F}">
      <dgm:prSet phldrT="[Text]"/>
      <dgm:spPr/>
      <dgm:t>
        <a:bodyPr/>
        <a:lstStyle/>
        <a:p>
          <a:r>
            <a:rPr lang="en-US"/>
            <a:t>metadata (describing the data)</a:t>
          </a:r>
        </a:p>
      </dgm:t>
    </dgm:pt>
    <dgm:pt modelId="{72AAE60B-EAAF-4115-936F-973C309721A0}" type="parTrans" cxnId="{B7DD99A8-311F-4B25-B304-E90E4ACA302C}">
      <dgm:prSet/>
      <dgm:spPr/>
      <dgm:t>
        <a:bodyPr/>
        <a:lstStyle/>
        <a:p>
          <a:endParaRPr lang="en-US"/>
        </a:p>
      </dgm:t>
    </dgm:pt>
    <dgm:pt modelId="{91CBE63A-6D2D-46D9-A67C-4CDAD984E8BF}" type="sibTrans" cxnId="{B7DD99A8-311F-4B25-B304-E90E4ACA302C}">
      <dgm:prSet/>
      <dgm:spPr/>
      <dgm:t>
        <a:bodyPr/>
        <a:lstStyle/>
        <a:p>
          <a:endParaRPr lang="en-US"/>
        </a:p>
      </dgm:t>
    </dgm:pt>
    <dgm:pt modelId="{EBF40CB3-538C-4989-A931-012F2E81CAE7}">
      <dgm:prSet phldrT="[Text]"/>
      <dgm:spPr/>
      <dgm:t>
        <a:bodyPr/>
        <a:lstStyle/>
        <a:p>
          <a:r>
            <a:rPr lang="en-US"/>
            <a:t>descriptions of the software required to read and use the data</a:t>
          </a:r>
        </a:p>
      </dgm:t>
    </dgm:pt>
    <dgm:pt modelId="{D9E95036-ACFF-4BFD-ADA1-EBDB4F24728F}" type="parTrans" cxnId="{F3DF8E97-8EBC-4C29-8053-9866CCFE9EED}">
      <dgm:prSet/>
      <dgm:spPr/>
      <dgm:t>
        <a:bodyPr/>
        <a:lstStyle/>
        <a:p>
          <a:endParaRPr lang="en-US"/>
        </a:p>
      </dgm:t>
    </dgm:pt>
    <dgm:pt modelId="{B4168385-F96E-4096-B8EE-3715538F7F0E}" type="sibTrans" cxnId="{F3DF8E97-8EBC-4C29-8053-9866CCFE9EED}">
      <dgm:prSet/>
      <dgm:spPr/>
      <dgm:t>
        <a:bodyPr/>
        <a:lstStyle/>
        <a:p>
          <a:endParaRPr lang="en-US"/>
        </a:p>
      </dgm:t>
    </dgm:pt>
    <dgm:pt modelId="{7FCFF1EF-06E6-4743-840F-066166B2AB43}">
      <dgm:prSet phldrT="[Text]"/>
      <dgm:spPr/>
      <dgm:t>
        <a:bodyPr/>
        <a:lstStyle/>
        <a:p>
          <a:r>
            <a:rPr lang="en-US"/>
            <a:t>associated software documentation</a:t>
          </a:r>
        </a:p>
      </dgm:t>
    </dgm:pt>
    <dgm:pt modelId="{78E60477-D844-4F33-A338-FE6397B01F0D}" type="parTrans" cxnId="{C0C2EE71-5E81-4773-88B2-248F83483B00}">
      <dgm:prSet/>
      <dgm:spPr/>
      <dgm:t>
        <a:bodyPr/>
        <a:lstStyle/>
        <a:p>
          <a:endParaRPr lang="en-US"/>
        </a:p>
      </dgm:t>
    </dgm:pt>
    <dgm:pt modelId="{2B80F35F-0DC4-443C-BD7D-EC4AAF767CF5}" type="sibTrans" cxnId="{C0C2EE71-5E81-4773-88B2-248F83483B00}">
      <dgm:prSet/>
      <dgm:spPr/>
      <dgm:t>
        <a:bodyPr/>
        <a:lstStyle/>
        <a:p>
          <a:endParaRPr lang="en-US"/>
        </a:p>
      </dgm:t>
    </dgm:pt>
    <dgm:pt modelId="{81D2CB70-C015-4E32-B656-8207BBB493C3}">
      <dgm:prSet phldrT="[Text]"/>
      <dgm:spPr/>
      <dgm:t>
        <a:bodyPr/>
        <a:lstStyle/>
        <a:p>
          <a:r>
            <a:rPr lang="en-US"/>
            <a:t>associated data (e.g., calibrations). </a:t>
          </a:r>
        </a:p>
      </dgm:t>
    </dgm:pt>
    <dgm:pt modelId="{C2213105-2CB7-4E10-BCA7-2C251DBBE344}" type="parTrans" cxnId="{21558A83-839C-4127-933D-7EC786FCCD8B}">
      <dgm:prSet/>
      <dgm:spPr/>
      <dgm:t>
        <a:bodyPr/>
        <a:lstStyle/>
        <a:p>
          <a:endParaRPr lang="en-US"/>
        </a:p>
      </dgm:t>
    </dgm:pt>
    <dgm:pt modelId="{8AF19096-379E-4B68-8842-479CD24E39C9}" type="sibTrans" cxnId="{21558A83-839C-4127-933D-7EC786FCCD8B}">
      <dgm:prSet/>
      <dgm:spPr/>
      <dgm:t>
        <a:bodyPr/>
        <a:lstStyle/>
        <a:p>
          <a:endParaRPr lang="en-US"/>
        </a:p>
      </dgm:t>
    </dgm:pt>
    <dgm:pt modelId="{A71E4B74-54D8-45A6-82F7-CA56CF43706C}">
      <dgm:prSet phldrT="[Text]"/>
      <dgm:spPr/>
      <dgm:t>
        <a:bodyPr/>
        <a:lstStyle/>
        <a:p>
          <a:r>
            <a:rPr lang="en-US"/>
            <a:t>Satisfy by submitting an exact copy of the accepted manuscript on acceptance by the publisher; or, if the publisher has an agreement in place with the repository to later transmit the edited and formatted Version of Record (</a:t>
          </a:r>
          <a:r>
            <a:rPr lang="en-US" err="1"/>
            <a:t>VoR</a:t>
          </a:r>
          <a:r>
            <a:rPr lang="en-US"/>
            <a:t>) to the repository</a:t>
          </a:r>
        </a:p>
      </dgm:t>
    </dgm:pt>
    <dgm:pt modelId="{77F7978E-838E-4548-8814-5DDB3FDE58BE}" type="sibTrans" cxnId="{2C132555-8E2B-4CDC-9B0B-A55C4FB4C6C6}">
      <dgm:prSet/>
      <dgm:spPr/>
      <dgm:t>
        <a:bodyPr/>
        <a:lstStyle/>
        <a:p>
          <a:endParaRPr lang="en-US"/>
        </a:p>
      </dgm:t>
    </dgm:pt>
    <dgm:pt modelId="{4F53FE7A-AD00-42CA-9AAA-5F84E98E124B}" type="parTrans" cxnId="{2C132555-8E2B-4CDC-9B0B-A55C4FB4C6C6}">
      <dgm:prSet/>
      <dgm:spPr/>
      <dgm:t>
        <a:bodyPr/>
        <a:lstStyle/>
        <a:p>
          <a:endParaRPr lang="en-US"/>
        </a:p>
      </dgm:t>
    </dgm:pt>
    <dgm:pt modelId="{BBBB0B5F-AE01-4B4E-AC53-9D450FCD0B60}">
      <dgm:prSet phldrT="[Text]"/>
      <dgm:spPr/>
      <dgm:t>
        <a:bodyPr/>
        <a:lstStyle/>
        <a:p>
          <a:r>
            <a:rPr lang="en-US"/>
            <a:t>Required annual and final reporting requirements for awardees regarding publications will be defined in the award instrument.</a:t>
          </a:r>
        </a:p>
      </dgm:t>
    </dgm:pt>
    <dgm:pt modelId="{7712E709-BEC5-42E0-B32D-4A08A1A2F70E}" type="sibTrans" cxnId="{94771951-8C95-4CD8-B971-DF44D5484DA0}">
      <dgm:prSet/>
      <dgm:spPr/>
      <dgm:t>
        <a:bodyPr/>
        <a:lstStyle/>
        <a:p>
          <a:endParaRPr lang="en-US"/>
        </a:p>
      </dgm:t>
    </dgm:pt>
    <dgm:pt modelId="{4B7FE143-39CB-4019-BC34-BE74B313061F}" type="parTrans" cxnId="{94771951-8C95-4CD8-B971-DF44D5484DA0}">
      <dgm:prSet/>
      <dgm:spPr/>
      <dgm:t>
        <a:bodyPr/>
        <a:lstStyle/>
        <a:p>
          <a:endParaRPr lang="en-US"/>
        </a:p>
      </dgm:t>
    </dgm:pt>
    <dgm:pt modelId="{AB649B5D-5A25-4C69-AC8E-23DFE604034C}">
      <dgm:prSet phldrT="[Text]"/>
      <dgm:spPr/>
      <dgm:t>
        <a:bodyPr/>
        <a:lstStyle/>
        <a:p>
          <a:r>
            <a:rPr lang="en-US" dirty="0">
              <a:highlight>
                <a:srgbClr val="FFFF00"/>
              </a:highlight>
            </a:rPr>
            <a:t>The defined applicability to “peer-reviewed publications” focuses on journal articles. </a:t>
          </a:r>
        </a:p>
      </dgm:t>
    </dgm:pt>
    <dgm:pt modelId="{F0BEDC39-6732-417D-9BA8-7B2CCA1FDA50}" type="parTrans" cxnId="{D6CF3BCB-8398-4FD9-A5A9-B1D52904CB8B}">
      <dgm:prSet/>
      <dgm:spPr/>
      <dgm:t>
        <a:bodyPr/>
        <a:lstStyle/>
        <a:p>
          <a:endParaRPr lang="en-US"/>
        </a:p>
      </dgm:t>
    </dgm:pt>
    <dgm:pt modelId="{8CC259D7-65F9-4E8F-BB99-CC3D945D171D}" type="sibTrans" cxnId="{D6CF3BCB-8398-4FD9-A5A9-B1D52904CB8B}">
      <dgm:prSet/>
      <dgm:spPr/>
      <dgm:t>
        <a:bodyPr/>
        <a:lstStyle/>
        <a:p>
          <a:endParaRPr lang="en-US"/>
        </a:p>
      </dgm:t>
    </dgm:pt>
    <dgm:pt modelId="{08165629-6598-44E6-A6F3-FD9661F7B9D1}">
      <dgm:prSet phldrT="[Text]"/>
      <dgm:spPr/>
      <dgm:t>
        <a:bodyPr/>
        <a:lstStyle/>
        <a:p>
          <a:r>
            <a:rPr lang="en-US"/>
            <a:t>Core elements outlined in </a:t>
          </a:r>
          <a:r>
            <a:rPr lang="en-US" i="1"/>
            <a:t>NASA Plan</a:t>
          </a:r>
        </a:p>
      </dgm:t>
    </dgm:pt>
    <dgm:pt modelId="{17368DB9-1822-4575-81E6-9D820AC6CF32}" type="parTrans" cxnId="{7EB76BC7-4D72-44EA-B283-AE2520FA2F3F}">
      <dgm:prSet/>
      <dgm:spPr/>
    </dgm:pt>
    <dgm:pt modelId="{423AF664-01B5-402A-BA4C-76052235DE60}" type="sibTrans" cxnId="{7EB76BC7-4D72-44EA-B283-AE2520FA2F3F}">
      <dgm:prSet/>
      <dgm:spPr/>
    </dgm:pt>
    <dgm:pt modelId="{46F0E96A-AD00-4045-BCE0-5A513DEB1FFE}" type="pres">
      <dgm:prSet presAssocID="{51D42474-8C84-4B3F-A303-AA2C61DB2530}" presName="Name0" presStyleCnt="0">
        <dgm:presLayoutVars>
          <dgm:dir/>
          <dgm:animLvl val="lvl"/>
          <dgm:resizeHandles val="exact"/>
        </dgm:presLayoutVars>
      </dgm:prSet>
      <dgm:spPr/>
    </dgm:pt>
    <dgm:pt modelId="{5D18046C-0484-44DC-AD13-5F977E7753F7}" type="pres">
      <dgm:prSet presAssocID="{780174D9-EB89-4448-A46F-93CAC33ADD3D}" presName="composite" presStyleCnt="0"/>
      <dgm:spPr/>
    </dgm:pt>
    <dgm:pt modelId="{05B4B5BA-C6DB-46B7-B60A-CC2CD2B80FBB}" type="pres">
      <dgm:prSet presAssocID="{780174D9-EB89-4448-A46F-93CAC33ADD3D}" presName="parTx" presStyleLbl="alignNode1" presStyleIdx="0" presStyleCnt="3">
        <dgm:presLayoutVars>
          <dgm:chMax val="0"/>
          <dgm:chPref val="0"/>
          <dgm:bulletEnabled val="1"/>
        </dgm:presLayoutVars>
      </dgm:prSet>
      <dgm:spPr/>
    </dgm:pt>
    <dgm:pt modelId="{2C3603B0-82F1-4ED1-BDC3-FD8B5971DE2C}" type="pres">
      <dgm:prSet presAssocID="{780174D9-EB89-4448-A46F-93CAC33ADD3D}" presName="desTx" presStyleLbl="alignAccFollowNode1" presStyleIdx="0" presStyleCnt="3">
        <dgm:presLayoutVars>
          <dgm:bulletEnabled val="1"/>
        </dgm:presLayoutVars>
      </dgm:prSet>
      <dgm:spPr/>
    </dgm:pt>
    <dgm:pt modelId="{802D2EC0-FBCE-4BB1-AB6A-F4A4E153173B}" type="pres">
      <dgm:prSet presAssocID="{A8E8F7D0-D1F7-49C4-8AB2-4E0C65A65443}" presName="space" presStyleCnt="0"/>
      <dgm:spPr/>
    </dgm:pt>
    <dgm:pt modelId="{8C97B937-0537-47C7-9602-FDCBA0E5DFFA}" type="pres">
      <dgm:prSet presAssocID="{A6BB1D17-D7A8-497C-94F7-452C88B78A03}" presName="composite" presStyleCnt="0"/>
      <dgm:spPr/>
    </dgm:pt>
    <dgm:pt modelId="{555E83C5-DE55-4CB7-A3B6-0BC03428B1E9}" type="pres">
      <dgm:prSet presAssocID="{A6BB1D17-D7A8-497C-94F7-452C88B78A03}" presName="parTx" presStyleLbl="alignNode1" presStyleIdx="1" presStyleCnt="3">
        <dgm:presLayoutVars>
          <dgm:chMax val="0"/>
          <dgm:chPref val="0"/>
          <dgm:bulletEnabled val="1"/>
        </dgm:presLayoutVars>
      </dgm:prSet>
      <dgm:spPr/>
    </dgm:pt>
    <dgm:pt modelId="{6DB539D6-F966-4774-BC1B-0E913DAB608A}" type="pres">
      <dgm:prSet presAssocID="{A6BB1D17-D7A8-497C-94F7-452C88B78A03}" presName="desTx" presStyleLbl="alignAccFollowNode1" presStyleIdx="1" presStyleCnt="3">
        <dgm:presLayoutVars>
          <dgm:bulletEnabled val="1"/>
        </dgm:presLayoutVars>
      </dgm:prSet>
      <dgm:spPr/>
    </dgm:pt>
    <dgm:pt modelId="{3E652A07-5F68-49BC-926E-CE6700F53806}" type="pres">
      <dgm:prSet presAssocID="{DC449C74-5D7A-46C7-AF0E-B5A431FD247D}" presName="space" presStyleCnt="0"/>
      <dgm:spPr/>
    </dgm:pt>
    <dgm:pt modelId="{F4AE6096-F4B7-40AF-8296-8114D82AD805}" type="pres">
      <dgm:prSet presAssocID="{283E6F11-D29D-4EC1-AC38-2A35A5CE2B4C}" presName="composite" presStyleCnt="0"/>
      <dgm:spPr/>
    </dgm:pt>
    <dgm:pt modelId="{61B33FA3-3FD5-4CDC-8435-4788CFE0F899}" type="pres">
      <dgm:prSet presAssocID="{283E6F11-D29D-4EC1-AC38-2A35A5CE2B4C}" presName="parTx" presStyleLbl="alignNode1" presStyleIdx="2" presStyleCnt="3">
        <dgm:presLayoutVars>
          <dgm:chMax val="0"/>
          <dgm:chPref val="0"/>
          <dgm:bulletEnabled val="1"/>
        </dgm:presLayoutVars>
      </dgm:prSet>
      <dgm:spPr/>
    </dgm:pt>
    <dgm:pt modelId="{55CDB74C-8540-42AB-A0CF-67EA24C818F5}" type="pres">
      <dgm:prSet presAssocID="{283E6F11-D29D-4EC1-AC38-2A35A5CE2B4C}" presName="desTx" presStyleLbl="alignAccFollowNode1" presStyleIdx="2" presStyleCnt="3">
        <dgm:presLayoutVars>
          <dgm:bulletEnabled val="1"/>
        </dgm:presLayoutVars>
      </dgm:prSet>
      <dgm:spPr/>
    </dgm:pt>
  </dgm:ptLst>
  <dgm:cxnLst>
    <dgm:cxn modelId="{C5FDEA04-0F13-4ED6-A499-98003F2EB460}" srcId="{283E6F11-D29D-4EC1-AC38-2A35A5CE2B4C}" destId="{D45BF4BC-509F-40DA-92F4-BD6A11DF4BFE}" srcOrd="4" destOrd="0" parTransId="{C18742F8-61D5-4283-88D0-9D4894AB9049}" sibTransId="{5CD5C9EC-D585-44A4-8D47-F1AAEA2F65E2}"/>
    <dgm:cxn modelId="{045A1B0C-4604-4E72-97FF-A4FCFF6ED7B2}" srcId="{283E6F11-D29D-4EC1-AC38-2A35A5CE2B4C}" destId="{AE18DC9D-B38A-4EDF-ADBD-1D77B1896FB6}" srcOrd="1" destOrd="0" parTransId="{CE1CF932-5B2B-4A41-90ED-8E9135DDE884}" sibTransId="{E9E44411-C290-43D7-AFDD-204145DAE157}"/>
    <dgm:cxn modelId="{8F1AE016-E717-4891-B0D4-F92AAD1FF393}" srcId="{51D42474-8C84-4B3F-A303-AA2C61DB2530}" destId="{780174D9-EB89-4448-A46F-93CAC33ADD3D}" srcOrd="0" destOrd="0" parTransId="{AC6382EF-75A1-48A6-95F6-2F7B062D1D98}" sibTransId="{A8E8F7D0-D1F7-49C4-8AB2-4E0C65A65443}"/>
    <dgm:cxn modelId="{952E3731-BA8F-4865-9FEA-FB8035B25BB5}" type="presOf" srcId="{A71E4B74-54D8-45A6-82F7-CA56CF43706C}" destId="{2C3603B0-82F1-4ED1-BDC3-FD8B5971DE2C}" srcOrd="0" destOrd="0" presId="urn:microsoft.com/office/officeart/2005/8/layout/hList1"/>
    <dgm:cxn modelId="{74D7AF32-7BE4-4A54-AA2B-715BA9300524}" type="presOf" srcId="{DCE0DE86-BFDD-4D3F-ACBF-D887B88A388A}" destId="{6DB539D6-F966-4774-BC1B-0E913DAB608A}" srcOrd="0" destOrd="0" presId="urn:microsoft.com/office/officeart/2005/8/layout/hList1"/>
    <dgm:cxn modelId="{EE44DF35-E9B7-47D3-A9F1-74613C486E68}" type="presOf" srcId="{EE9A3196-BFE5-4DE0-BA66-3EB96C092A8F}" destId="{6DB539D6-F966-4774-BC1B-0E913DAB608A}" srcOrd="0" destOrd="2" presId="urn:microsoft.com/office/officeart/2005/8/layout/hList1"/>
    <dgm:cxn modelId="{7E01913A-DD99-4389-9964-A5EF31FBE5F6}" type="presOf" srcId="{D45BF4BC-509F-40DA-92F4-BD6A11DF4BFE}" destId="{55CDB74C-8540-42AB-A0CF-67EA24C818F5}" srcOrd="0" destOrd="4" presId="urn:microsoft.com/office/officeart/2005/8/layout/hList1"/>
    <dgm:cxn modelId="{C1883C3F-F82C-4AA1-8110-6BA82C38E314}" type="presOf" srcId="{51D42474-8C84-4B3F-A303-AA2C61DB2530}" destId="{46F0E96A-AD00-4045-BCE0-5A513DEB1FFE}" srcOrd="0" destOrd="0" presId="urn:microsoft.com/office/officeart/2005/8/layout/hList1"/>
    <dgm:cxn modelId="{2E10006E-A0E9-4C68-8A8E-05C63E4AB86F}" srcId="{A6BB1D17-D7A8-497C-94F7-452C88B78A03}" destId="{DCE0DE86-BFDD-4D3F-ACBF-D887B88A388A}" srcOrd="0" destOrd="0" parTransId="{2A668AE4-4277-486F-AE23-3F0FEA88D5E5}" sibTransId="{3BA0CA0A-E8CC-46BD-9994-08A386DD7855}"/>
    <dgm:cxn modelId="{9DBC334F-427E-459D-88B3-9B777BF26378}" type="presOf" srcId="{780174D9-EB89-4448-A46F-93CAC33ADD3D}" destId="{05B4B5BA-C6DB-46B7-B60A-CC2CD2B80FBB}" srcOrd="0" destOrd="0" presId="urn:microsoft.com/office/officeart/2005/8/layout/hList1"/>
    <dgm:cxn modelId="{9F9EEE6F-CB4F-4C6A-8C6D-307E8126A050}" type="presOf" srcId="{BBBB0B5F-AE01-4B4E-AC53-9D450FCD0B60}" destId="{2C3603B0-82F1-4ED1-BDC3-FD8B5971DE2C}" srcOrd="0" destOrd="1" presId="urn:microsoft.com/office/officeart/2005/8/layout/hList1"/>
    <dgm:cxn modelId="{94771951-8C95-4CD8-B971-DF44D5484DA0}" srcId="{780174D9-EB89-4448-A46F-93CAC33ADD3D}" destId="{BBBB0B5F-AE01-4B4E-AC53-9D450FCD0B60}" srcOrd="1" destOrd="0" parTransId="{4B7FE143-39CB-4019-BC34-BE74B313061F}" sibTransId="{7712E709-BEC5-42E0-B32D-4A08A1A2F70E}"/>
    <dgm:cxn modelId="{ECE38551-AF2A-45C5-85B6-A97A63F9DCCD}" type="presOf" srcId="{81D2CB70-C015-4E32-B656-8207BBB493C3}" destId="{6DB539D6-F966-4774-BC1B-0E913DAB608A}" srcOrd="0" destOrd="5" presId="urn:microsoft.com/office/officeart/2005/8/layout/hList1"/>
    <dgm:cxn modelId="{C0C2EE71-5E81-4773-88B2-248F83483B00}" srcId="{41A4598E-8565-4680-8B93-A9B338222F11}" destId="{7FCFF1EF-06E6-4743-840F-066166B2AB43}" srcOrd="2" destOrd="0" parTransId="{78E60477-D844-4F33-A338-FE6397B01F0D}" sibTransId="{2B80F35F-0DC4-443C-BD7D-EC4AAF767CF5}"/>
    <dgm:cxn modelId="{2C132555-8E2B-4CDC-9B0B-A55C4FB4C6C6}" srcId="{780174D9-EB89-4448-A46F-93CAC33ADD3D}" destId="{A71E4B74-54D8-45A6-82F7-CA56CF43706C}" srcOrd="0" destOrd="0" parTransId="{4F53FE7A-AD00-42CA-9AAA-5F84E98E124B}" sibTransId="{77F7978E-838E-4548-8814-5DDB3FDE58BE}"/>
    <dgm:cxn modelId="{21558A83-839C-4127-933D-7EC786FCCD8B}" srcId="{41A4598E-8565-4680-8B93-A9B338222F11}" destId="{81D2CB70-C015-4E32-B656-8207BBB493C3}" srcOrd="3" destOrd="0" parTransId="{C2213105-2CB7-4E10-BCA7-2C251DBBE344}" sibTransId="{8AF19096-379E-4B68-8842-479CD24E39C9}"/>
    <dgm:cxn modelId="{0B13DB84-18A6-442F-92BD-3BC6F94FB9CC}" srcId="{283E6F11-D29D-4EC1-AC38-2A35A5CE2B4C}" destId="{6B84619D-1CED-4754-A91B-F8B82DEA993E}" srcOrd="0" destOrd="0" parTransId="{03A819A8-CA6E-4701-9EC0-6CCBB8ADE9C2}" sibTransId="{33011736-B50F-4686-95FF-00278B53F7ED}"/>
    <dgm:cxn modelId="{A4A1FC8F-B3F9-4D27-A8AD-02701442094C}" srcId="{51D42474-8C84-4B3F-A303-AA2C61DB2530}" destId="{A6BB1D17-D7A8-497C-94F7-452C88B78A03}" srcOrd="1" destOrd="0" parTransId="{D3803668-E4A0-4866-8817-AB18719C3BD2}" sibTransId="{DC449C74-5D7A-46C7-AF0E-B5A431FD247D}"/>
    <dgm:cxn modelId="{725F3B92-F901-4A08-AC8E-7486DCF40FA1}" type="presOf" srcId="{AB649B5D-5A25-4C69-AC8E-23DFE604034C}" destId="{2C3603B0-82F1-4ED1-BDC3-FD8B5971DE2C}" srcOrd="0" destOrd="2" presId="urn:microsoft.com/office/officeart/2005/8/layout/hList1"/>
    <dgm:cxn modelId="{F3DF8E97-8EBC-4C29-8053-9866CCFE9EED}" srcId="{41A4598E-8565-4680-8B93-A9B338222F11}" destId="{EBF40CB3-538C-4989-A931-012F2E81CAE7}" srcOrd="1" destOrd="0" parTransId="{D9E95036-ACFF-4BFD-ADA1-EBDB4F24728F}" sibTransId="{B4168385-F96E-4096-B8EE-3715538F7F0E}"/>
    <dgm:cxn modelId="{BFEF6699-E796-4B4D-AD06-11895FDE7E3C}" type="presOf" srcId="{EBF40CB3-538C-4989-A931-012F2E81CAE7}" destId="{6DB539D6-F966-4774-BC1B-0E913DAB608A}" srcOrd="0" destOrd="3" presId="urn:microsoft.com/office/officeart/2005/8/layout/hList1"/>
    <dgm:cxn modelId="{6204B29A-993C-4DB8-985C-E9FAE661DF63}" type="presOf" srcId="{6B84619D-1CED-4754-A91B-F8B82DEA993E}" destId="{55CDB74C-8540-42AB-A0CF-67EA24C818F5}" srcOrd="0" destOrd="0" presId="urn:microsoft.com/office/officeart/2005/8/layout/hList1"/>
    <dgm:cxn modelId="{B7DD99A8-311F-4B25-B304-E90E4ACA302C}" srcId="{41A4598E-8565-4680-8B93-A9B338222F11}" destId="{EE9A3196-BFE5-4DE0-BA66-3EB96C092A8F}" srcOrd="0" destOrd="0" parTransId="{72AAE60B-EAAF-4115-936F-973C309721A0}" sibTransId="{91CBE63A-6D2D-46D9-A67C-4CDAD984E8BF}"/>
    <dgm:cxn modelId="{7B2F5BAD-20D9-4B64-85EF-65773B970D09}" type="presOf" srcId="{283E6F11-D29D-4EC1-AC38-2A35A5CE2B4C}" destId="{61B33FA3-3FD5-4CDC-8435-4788CFE0F899}" srcOrd="0" destOrd="0" presId="urn:microsoft.com/office/officeart/2005/8/layout/hList1"/>
    <dgm:cxn modelId="{80EF41AE-E44E-4055-B5E6-AF5E39920057}" srcId="{A6BB1D17-D7A8-497C-94F7-452C88B78A03}" destId="{41A4598E-8565-4680-8B93-A9B338222F11}" srcOrd="1" destOrd="0" parTransId="{2934AB65-A250-412A-BD7E-9DCB6AC3CCC9}" sibTransId="{F2A529CF-43DA-4129-890E-B203CD7456FE}"/>
    <dgm:cxn modelId="{426C9EB0-826C-4E72-9A7E-65D2AB7103A4}" type="presOf" srcId="{08165629-6598-44E6-A6F3-FD9661F7B9D1}" destId="{55CDB74C-8540-42AB-A0CF-67EA24C818F5}" srcOrd="0" destOrd="2" presId="urn:microsoft.com/office/officeart/2005/8/layout/hList1"/>
    <dgm:cxn modelId="{E38AF9B3-143B-451C-8B4C-0BFE4CB6E56C}" type="presOf" srcId="{A6BB1D17-D7A8-497C-94F7-452C88B78A03}" destId="{555E83C5-DE55-4CB7-A3B6-0BC03428B1E9}" srcOrd="0" destOrd="0" presId="urn:microsoft.com/office/officeart/2005/8/layout/hList1"/>
    <dgm:cxn modelId="{2D1D72B4-D7A0-4C7C-AD00-80F4C41AD874}" type="presOf" srcId="{659283EC-03C0-4695-9BE4-F6A3539DF18B}" destId="{55CDB74C-8540-42AB-A0CF-67EA24C818F5}" srcOrd="0" destOrd="3" presId="urn:microsoft.com/office/officeart/2005/8/layout/hList1"/>
    <dgm:cxn modelId="{7D69F2BC-AFB2-4EAD-AF0E-C69BEF465BD8}" type="presOf" srcId="{7FCFF1EF-06E6-4743-840F-066166B2AB43}" destId="{6DB539D6-F966-4774-BC1B-0E913DAB608A}" srcOrd="0" destOrd="4" presId="urn:microsoft.com/office/officeart/2005/8/layout/hList1"/>
    <dgm:cxn modelId="{803259C3-0B24-4F23-A2FC-10830BE3B987}" srcId="{51D42474-8C84-4B3F-A303-AA2C61DB2530}" destId="{283E6F11-D29D-4EC1-AC38-2A35A5CE2B4C}" srcOrd="2" destOrd="0" parTransId="{7D93E167-582F-4B1E-BCAA-2B73D921B841}" sibTransId="{DD8A878B-548C-4F44-97D9-930A93D0A8BB}"/>
    <dgm:cxn modelId="{7EB76BC7-4D72-44EA-B283-AE2520FA2F3F}" srcId="{283E6F11-D29D-4EC1-AC38-2A35A5CE2B4C}" destId="{08165629-6598-44E6-A6F3-FD9661F7B9D1}" srcOrd="2" destOrd="0" parTransId="{17368DB9-1822-4575-81E6-9D820AC6CF32}" sibTransId="{423AF664-01B5-402A-BA4C-76052235DE60}"/>
    <dgm:cxn modelId="{D6CF3BCB-8398-4FD9-A5A9-B1D52904CB8B}" srcId="{780174D9-EB89-4448-A46F-93CAC33ADD3D}" destId="{AB649B5D-5A25-4C69-AC8E-23DFE604034C}" srcOrd="2" destOrd="0" parTransId="{F0BEDC39-6732-417D-9BA8-7B2CCA1FDA50}" sibTransId="{8CC259D7-65F9-4E8F-BB99-CC3D945D171D}"/>
    <dgm:cxn modelId="{C79A46D9-97DA-4427-A696-771F6B323263}" srcId="{283E6F11-D29D-4EC1-AC38-2A35A5CE2B4C}" destId="{659283EC-03C0-4695-9BE4-F6A3539DF18B}" srcOrd="3" destOrd="0" parTransId="{39A933A4-7A99-47E9-AB33-6F9E5800FFCE}" sibTransId="{A48EB13B-A941-45E2-85E4-F44405802B51}"/>
    <dgm:cxn modelId="{B5E2A5DA-26A0-479D-BFA3-738648411EF5}" type="presOf" srcId="{41A4598E-8565-4680-8B93-A9B338222F11}" destId="{6DB539D6-F966-4774-BC1B-0E913DAB608A}" srcOrd="0" destOrd="1" presId="urn:microsoft.com/office/officeart/2005/8/layout/hList1"/>
    <dgm:cxn modelId="{284227DC-7A95-4060-95E7-2A150BFB70AF}" type="presOf" srcId="{AE18DC9D-B38A-4EDF-ADBD-1D77B1896FB6}" destId="{55CDB74C-8540-42AB-A0CF-67EA24C818F5}" srcOrd="0" destOrd="1" presId="urn:microsoft.com/office/officeart/2005/8/layout/hList1"/>
    <dgm:cxn modelId="{6D5BB108-2C9A-4A1A-AA35-E658FBAC82B7}" type="presParOf" srcId="{46F0E96A-AD00-4045-BCE0-5A513DEB1FFE}" destId="{5D18046C-0484-44DC-AD13-5F977E7753F7}" srcOrd="0" destOrd="0" presId="urn:microsoft.com/office/officeart/2005/8/layout/hList1"/>
    <dgm:cxn modelId="{3808E097-E91D-4750-904C-E92DDCD4FDEA}" type="presParOf" srcId="{5D18046C-0484-44DC-AD13-5F977E7753F7}" destId="{05B4B5BA-C6DB-46B7-B60A-CC2CD2B80FBB}" srcOrd="0" destOrd="0" presId="urn:microsoft.com/office/officeart/2005/8/layout/hList1"/>
    <dgm:cxn modelId="{374EF79F-89A2-4BC9-BC61-E7CBB21E92BB}" type="presParOf" srcId="{5D18046C-0484-44DC-AD13-5F977E7753F7}" destId="{2C3603B0-82F1-4ED1-BDC3-FD8B5971DE2C}" srcOrd="1" destOrd="0" presId="urn:microsoft.com/office/officeart/2005/8/layout/hList1"/>
    <dgm:cxn modelId="{147C962E-686D-478E-8751-79045AFDD02C}" type="presParOf" srcId="{46F0E96A-AD00-4045-BCE0-5A513DEB1FFE}" destId="{802D2EC0-FBCE-4BB1-AB6A-F4A4E153173B}" srcOrd="1" destOrd="0" presId="urn:microsoft.com/office/officeart/2005/8/layout/hList1"/>
    <dgm:cxn modelId="{796F2467-8A44-45CE-8027-211B8B5E8D35}" type="presParOf" srcId="{46F0E96A-AD00-4045-BCE0-5A513DEB1FFE}" destId="{8C97B937-0537-47C7-9602-FDCBA0E5DFFA}" srcOrd="2" destOrd="0" presId="urn:microsoft.com/office/officeart/2005/8/layout/hList1"/>
    <dgm:cxn modelId="{880BC56B-E3F7-4AD1-823A-972725CBEB74}" type="presParOf" srcId="{8C97B937-0537-47C7-9602-FDCBA0E5DFFA}" destId="{555E83C5-DE55-4CB7-A3B6-0BC03428B1E9}" srcOrd="0" destOrd="0" presId="urn:microsoft.com/office/officeart/2005/8/layout/hList1"/>
    <dgm:cxn modelId="{A9903E28-229C-4DFC-B9FA-3C5AF569CAD7}" type="presParOf" srcId="{8C97B937-0537-47C7-9602-FDCBA0E5DFFA}" destId="{6DB539D6-F966-4774-BC1B-0E913DAB608A}" srcOrd="1" destOrd="0" presId="urn:microsoft.com/office/officeart/2005/8/layout/hList1"/>
    <dgm:cxn modelId="{6F4086D8-0EEE-4589-9BBA-7AF722575732}" type="presParOf" srcId="{46F0E96A-AD00-4045-BCE0-5A513DEB1FFE}" destId="{3E652A07-5F68-49BC-926E-CE6700F53806}" srcOrd="3" destOrd="0" presId="urn:microsoft.com/office/officeart/2005/8/layout/hList1"/>
    <dgm:cxn modelId="{85C6EE3B-D333-47B5-9E24-C6D067020351}" type="presParOf" srcId="{46F0E96A-AD00-4045-BCE0-5A513DEB1FFE}" destId="{F4AE6096-F4B7-40AF-8296-8114D82AD805}" srcOrd="4" destOrd="0" presId="urn:microsoft.com/office/officeart/2005/8/layout/hList1"/>
    <dgm:cxn modelId="{9D5EE4BD-7254-4E62-B2F8-8545B7FEBEA3}" type="presParOf" srcId="{F4AE6096-F4B7-40AF-8296-8114D82AD805}" destId="{61B33FA3-3FD5-4CDC-8435-4788CFE0F899}" srcOrd="0" destOrd="0" presId="urn:microsoft.com/office/officeart/2005/8/layout/hList1"/>
    <dgm:cxn modelId="{A34AAA5A-F79F-42AF-B5C5-6FC49050323E}" type="presParOf" srcId="{F4AE6096-F4B7-40AF-8296-8114D82AD805}" destId="{55CDB74C-8540-42AB-A0CF-67EA24C818F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7E8DCE-20C5-42E6-A0EB-34D562FA218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B2CB35A-47DA-445B-BDEB-DDF0475D352A}">
      <dgm:prSet phldrT="[Text]" custT="1"/>
      <dgm:spPr>
        <a:solidFill>
          <a:srgbClr val="00B050"/>
        </a:solidFill>
      </dgm:spPr>
      <dgm:t>
        <a:bodyPr/>
        <a:lstStyle/>
        <a:p>
          <a:r>
            <a:rPr lang="en-US" sz="2300" b="1" dirty="0"/>
            <a:t>Facilitate the collection of NASA-funded peer-reviewed publications and corresponding research data</a:t>
          </a:r>
        </a:p>
      </dgm:t>
    </dgm:pt>
    <dgm:pt modelId="{55F233B2-C665-4F08-96C0-98A2B868AE92}" type="parTrans" cxnId="{EBECC218-1A93-4503-8841-45640FC07805}">
      <dgm:prSet/>
      <dgm:spPr/>
      <dgm:t>
        <a:bodyPr/>
        <a:lstStyle/>
        <a:p>
          <a:endParaRPr lang="en-US"/>
        </a:p>
      </dgm:t>
    </dgm:pt>
    <dgm:pt modelId="{F893E618-C5CB-49B8-BE3D-5D4A355D1635}" type="sibTrans" cxnId="{EBECC218-1A93-4503-8841-45640FC07805}">
      <dgm:prSet/>
      <dgm:spPr/>
      <dgm:t>
        <a:bodyPr/>
        <a:lstStyle/>
        <a:p>
          <a:endParaRPr lang="en-US"/>
        </a:p>
      </dgm:t>
    </dgm:pt>
    <dgm:pt modelId="{5F2292CA-1AF1-45EB-8D30-5277E6F5B7EC}">
      <dgm:prSet phldrT="[Text]"/>
      <dgm:spPr>
        <a:solidFill>
          <a:schemeClr val="accent2">
            <a:lumMod val="75000"/>
          </a:schemeClr>
        </a:solidFill>
      </dgm:spPr>
      <dgm:t>
        <a:bodyPr/>
        <a:lstStyle/>
        <a:p>
          <a:r>
            <a:rPr lang="en-US" b="1"/>
            <a:t>Support discovery and use of NASA-funded peer-reviewed publications and corresponding research data</a:t>
          </a:r>
        </a:p>
      </dgm:t>
    </dgm:pt>
    <dgm:pt modelId="{7480EBA0-D5B8-4004-B18C-CB8DEDDA4F8A}" type="parTrans" cxnId="{C0DB2310-02E0-441E-8B7B-4750EE412035}">
      <dgm:prSet/>
      <dgm:spPr/>
      <dgm:t>
        <a:bodyPr/>
        <a:lstStyle/>
        <a:p>
          <a:endParaRPr lang="en-US"/>
        </a:p>
      </dgm:t>
    </dgm:pt>
    <dgm:pt modelId="{FCDB563F-6221-478E-B8DC-0F79259B9236}" type="sibTrans" cxnId="{C0DB2310-02E0-441E-8B7B-4750EE412035}">
      <dgm:prSet/>
      <dgm:spPr/>
      <dgm:t>
        <a:bodyPr/>
        <a:lstStyle/>
        <a:p>
          <a:endParaRPr lang="en-US"/>
        </a:p>
      </dgm:t>
    </dgm:pt>
    <dgm:pt modelId="{3D6379E6-6DF5-4DCF-9FED-B22FD871F65E}">
      <dgm:prSet phldrT="[Text]"/>
      <dgm:spPr>
        <a:solidFill>
          <a:schemeClr val="accent2">
            <a:lumMod val="75000"/>
          </a:schemeClr>
        </a:solidFill>
      </dgm:spPr>
      <dgm:t>
        <a:bodyPr/>
        <a:lstStyle/>
        <a:p>
          <a:r>
            <a:rPr lang="en-US" b="1"/>
            <a:t>Coordinate with stakeholders to ensure the cohesive management of these products in the research cycle</a:t>
          </a:r>
        </a:p>
      </dgm:t>
    </dgm:pt>
    <dgm:pt modelId="{577CFDD5-63CB-4C97-B0C8-136DF135C86D}" type="parTrans" cxnId="{9B7ABFA3-DD8A-4544-ACCF-C295E0443C9D}">
      <dgm:prSet/>
      <dgm:spPr/>
      <dgm:t>
        <a:bodyPr/>
        <a:lstStyle/>
        <a:p>
          <a:endParaRPr lang="en-US"/>
        </a:p>
      </dgm:t>
    </dgm:pt>
    <dgm:pt modelId="{06531E54-0C41-40DA-ACE7-C8AC435F90C6}" type="sibTrans" cxnId="{9B7ABFA3-DD8A-4544-ACCF-C295E0443C9D}">
      <dgm:prSet/>
      <dgm:spPr/>
      <dgm:t>
        <a:bodyPr/>
        <a:lstStyle/>
        <a:p>
          <a:endParaRPr lang="en-US"/>
        </a:p>
      </dgm:t>
    </dgm:pt>
    <dgm:pt modelId="{EEAFD9EF-F505-4D6D-BFBC-BAAAD2B89634}" type="pres">
      <dgm:prSet presAssocID="{7E7E8DCE-20C5-42E6-A0EB-34D562FA2182}" presName="Name0" presStyleCnt="0">
        <dgm:presLayoutVars>
          <dgm:chMax val="7"/>
          <dgm:chPref val="7"/>
          <dgm:dir/>
        </dgm:presLayoutVars>
      </dgm:prSet>
      <dgm:spPr/>
    </dgm:pt>
    <dgm:pt modelId="{C7940EFC-1F8F-45BA-83A9-0F9026D300DC}" type="pres">
      <dgm:prSet presAssocID="{7E7E8DCE-20C5-42E6-A0EB-34D562FA2182}" presName="Name1" presStyleCnt="0"/>
      <dgm:spPr/>
    </dgm:pt>
    <dgm:pt modelId="{1A38A7DC-19B3-42C5-8084-4CC066780A8D}" type="pres">
      <dgm:prSet presAssocID="{7E7E8DCE-20C5-42E6-A0EB-34D562FA2182}" presName="cycle" presStyleCnt="0"/>
      <dgm:spPr/>
    </dgm:pt>
    <dgm:pt modelId="{9136B275-23B4-4D63-BB97-E7749378294F}" type="pres">
      <dgm:prSet presAssocID="{7E7E8DCE-20C5-42E6-A0EB-34D562FA2182}" presName="srcNode" presStyleLbl="node1" presStyleIdx="0" presStyleCnt="3"/>
      <dgm:spPr/>
    </dgm:pt>
    <dgm:pt modelId="{E633C748-18BE-40BA-99DD-93C7CE0A8DD0}" type="pres">
      <dgm:prSet presAssocID="{7E7E8DCE-20C5-42E6-A0EB-34D562FA2182}" presName="conn" presStyleLbl="parChTrans1D2" presStyleIdx="0" presStyleCnt="1"/>
      <dgm:spPr/>
    </dgm:pt>
    <dgm:pt modelId="{3379B4DF-22B9-4A15-BD1A-A054CA7C23DB}" type="pres">
      <dgm:prSet presAssocID="{7E7E8DCE-20C5-42E6-A0EB-34D562FA2182}" presName="extraNode" presStyleLbl="node1" presStyleIdx="0" presStyleCnt="3"/>
      <dgm:spPr/>
    </dgm:pt>
    <dgm:pt modelId="{979FFA77-2A12-4E2B-BDC7-99454654CA4E}" type="pres">
      <dgm:prSet presAssocID="{7E7E8DCE-20C5-42E6-A0EB-34D562FA2182}" presName="dstNode" presStyleLbl="node1" presStyleIdx="0" presStyleCnt="3"/>
      <dgm:spPr/>
    </dgm:pt>
    <dgm:pt modelId="{6B4B036F-80CC-475A-A399-5430A4D1AE2D}" type="pres">
      <dgm:prSet presAssocID="{FB2CB35A-47DA-445B-BDEB-DDF0475D352A}" presName="text_1" presStyleLbl="node1" presStyleIdx="0" presStyleCnt="3" custLinFactNeighborX="105">
        <dgm:presLayoutVars>
          <dgm:bulletEnabled val="1"/>
        </dgm:presLayoutVars>
      </dgm:prSet>
      <dgm:spPr/>
    </dgm:pt>
    <dgm:pt modelId="{BA90AFE7-DD24-4E54-91A2-9171739B7FCF}" type="pres">
      <dgm:prSet presAssocID="{FB2CB35A-47DA-445B-BDEB-DDF0475D352A}" presName="accent_1" presStyleCnt="0"/>
      <dgm:spPr/>
    </dgm:pt>
    <dgm:pt modelId="{DCAB6DF7-7495-45EA-A351-EA17B1F7BEB3}" type="pres">
      <dgm:prSet presAssocID="{FB2CB35A-47DA-445B-BDEB-DDF0475D352A}" presName="accentRepeatNode" presStyleLbl="solidFgAcc1" presStyleIdx="0" presStyleCnt="3" custLinFactNeighborX="-2101"/>
      <dgm:spPr>
        <a:solidFill>
          <a:schemeClr val="bg1"/>
        </a:solidFill>
        <a:ln>
          <a:solidFill>
            <a:srgbClr val="00B050"/>
          </a:solidFill>
        </a:ln>
      </dgm:spPr>
    </dgm:pt>
    <dgm:pt modelId="{F0EAEB40-CF67-4C6F-BAC6-A480F84FB3B8}" type="pres">
      <dgm:prSet presAssocID="{5F2292CA-1AF1-45EB-8D30-5277E6F5B7EC}" presName="text_2" presStyleLbl="node1" presStyleIdx="1" presStyleCnt="3">
        <dgm:presLayoutVars>
          <dgm:bulletEnabled val="1"/>
        </dgm:presLayoutVars>
      </dgm:prSet>
      <dgm:spPr/>
    </dgm:pt>
    <dgm:pt modelId="{E900BEE8-8500-413E-9033-F4367BD17941}" type="pres">
      <dgm:prSet presAssocID="{5F2292CA-1AF1-45EB-8D30-5277E6F5B7EC}" presName="accent_2" presStyleCnt="0"/>
      <dgm:spPr/>
    </dgm:pt>
    <dgm:pt modelId="{F7851E65-73F6-48C7-9DB8-1DAEE080D267}" type="pres">
      <dgm:prSet presAssocID="{5F2292CA-1AF1-45EB-8D30-5277E6F5B7EC}" presName="accentRepeatNode" presStyleLbl="solidFgAcc1" presStyleIdx="1" presStyleCnt="3"/>
      <dgm:spPr>
        <a:ln>
          <a:solidFill>
            <a:schemeClr val="accent2">
              <a:lumMod val="50000"/>
            </a:schemeClr>
          </a:solidFill>
        </a:ln>
      </dgm:spPr>
    </dgm:pt>
    <dgm:pt modelId="{547D1398-93A5-4FDE-848A-317F16C0A625}" type="pres">
      <dgm:prSet presAssocID="{3D6379E6-6DF5-4DCF-9FED-B22FD871F65E}" presName="text_3" presStyleLbl="node1" presStyleIdx="2" presStyleCnt="3">
        <dgm:presLayoutVars>
          <dgm:bulletEnabled val="1"/>
        </dgm:presLayoutVars>
      </dgm:prSet>
      <dgm:spPr/>
    </dgm:pt>
    <dgm:pt modelId="{F12DE5EC-D3C2-4CD2-8289-52E873FB0C70}" type="pres">
      <dgm:prSet presAssocID="{3D6379E6-6DF5-4DCF-9FED-B22FD871F65E}" presName="accent_3" presStyleCnt="0"/>
      <dgm:spPr/>
    </dgm:pt>
    <dgm:pt modelId="{68D9358E-EE95-420E-A890-07A01BB57A48}" type="pres">
      <dgm:prSet presAssocID="{3D6379E6-6DF5-4DCF-9FED-B22FD871F65E}" presName="accentRepeatNode" presStyleLbl="solidFgAcc1" presStyleIdx="2" presStyleCnt="3"/>
      <dgm:spPr>
        <a:ln>
          <a:solidFill>
            <a:schemeClr val="accent2">
              <a:lumMod val="50000"/>
            </a:schemeClr>
          </a:solidFill>
        </a:ln>
      </dgm:spPr>
    </dgm:pt>
  </dgm:ptLst>
  <dgm:cxnLst>
    <dgm:cxn modelId="{C0DB2310-02E0-441E-8B7B-4750EE412035}" srcId="{7E7E8DCE-20C5-42E6-A0EB-34D562FA2182}" destId="{5F2292CA-1AF1-45EB-8D30-5277E6F5B7EC}" srcOrd="1" destOrd="0" parTransId="{7480EBA0-D5B8-4004-B18C-CB8DEDDA4F8A}" sibTransId="{FCDB563F-6221-478E-B8DC-0F79259B9236}"/>
    <dgm:cxn modelId="{EBECC218-1A93-4503-8841-45640FC07805}" srcId="{7E7E8DCE-20C5-42E6-A0EB-34D562FA2182}" destId="{FB2CB35A-47DA-445B-BDEB-DDF0475D352A}" srcOrd="0" destOrd="0" parTransId="{55F233B2-C665-4F08-96C0-98A2B868AE92}" sibTransId="{F893E618-C5CB-49B8-BE3D-5D4A355D1635}"/>
    <dgm:cxn modelId="{42F71119-3AF6-42DB-AF2B-30D694EFF29F}" type="presOf" srcId="{7E7E8DCE-20C5-42E6-A0EB-34D562FA2182}" destId="{EEAFD9EF-F505-4D6D-BFBC-BAAAD2B89634}" srcOrd="0" destOrd="0" presId="urn:microsoft.com/office/officeart/2008/layout/VerticalCurvedList"/>
    <dgm:cxn modelId="{0C25C45C-D3C0-46EC-8EA1-74F60596C02E}" type="presOf" srcId="{5F2292CA-1AF1-45EB-8D30-5277E6F5B7EC}" destId="{F0EAEB40-CF67-4C6F-BAC6-A480F84FB3B8}" srcOrd="0" destOrd="0" presId="urn:microsoft.com/office/officeart/2008/layout/VerticalCurvedList"/>
    <dgm:cxn modelId="{3F94AF55-0B91-4A9B-8C7C-7D1D959D095E}" type="presOf" srcId="{F893E618-C5CB-49B8-BE3D-5D4A355D1635}" destId="{E633C748-18BE-40BA-99DD-93C7CE0A8DD0}" srcOrd="0" destOrd="0" presId="urn:microsoft.com/office/officeart/2008/layout/VerticalCurvedList"/>
    <dgm:cxn modelId="{E7E67CA2-4BCC-4E5F-955D-79C460CCC4CB}" type="presOf" srcId="{FB2CB35A-47DA-445B-BDEB-DDF0475D352A}" destId="{6B4B036F-80CC-475A-A399-5430A4D1AE2D}" srcOrd="0" destOrd="0" presId="urn:microsoft.com/office/officeart/2008/layout/VerticalCurvedList"/>
    <dgm:cxn modelId="{9B7ABFA3-DD8A-4544-ACCF-C295E0443C9D}" srcId="{7E7E8DCE-20C5-42E6-A0EB-34D562FA2182}" destId="{3D6379E6-6DF5-4DCF-9FED-B22FD871F65E}" srcOrd="2" destOrd="0" parTransId="{577CFDD5-63CB-4C97-B0C8-136DF135C86D}" sibTransId="{06531E54-0C41-40DA-ACE7-C8AC435F90C6}"/>
    <dgm:cxn modelId="{7E7611FF-79A7-4F5D-956B-F51A612E9BA2}" type="presOf" srcId="{3D6379E6-6DF5-4DCF-9FED-B22FD871F65E}" destId="{547D1398-93A5-4FDE-848A-317F16C0A625}" srcOrd="0" destOrd="0" presId="urn:microsoft.com/office/officeart/2008/layout/VerticalCurvedList"/>
    <dgm:cxn modelId="{756BC2C1-7209-4C15-8B84-98079FC74D4F}" type="presParOf" srcId="{EEAFD9EF-F505-4D6D-BFBC-BAAAD2B89634}" destId="{C7940EFC-1F8F-45BA-83A9-0F9026D300DC}" srcOrd="0" destOrd="0" presId="urn:microsoft.com/office/officeart/2008/layout/VerticalCurvedList"/>
    <dgm:cxn modelId="{B1CD14F0-2A15-49B3-9CF0-6F724FEA023E}" type="presParOf" srcId="{C7940EFC-1F8F-45BA-83A9-0F9026D300DC}" destId="{1A38A7DC-19B3-42C5-8084-4CC066780A8D}" srcOrd="0" destOrd="0" presId="urn:microsoft.com/office/officeart/2008/layout/VerticalCurvedList"/>
    <dgm:cxn modelId="{3D535CF2-52BC-40A2-9581-38A73F320C90}" type="presParOf" srcId="{1A38A7DC-19B3-42C5-8084-4CC066780A8D}" destId="{9136B275-23B4-4D63-BB97-E7749378294F}" srcOrd="0" destOrd="0" presId="urn:microsoft.com/office/officeart/2008/layout/VerticalCurvedList"/>
    <dgm:cxn modelId="{11E54D50-C99C-43C7-A079-DD92D38AE27A}" type="presParOf" srcId="{1A38A7DC-19B3-42C5-8084-4CC066780A8D}" destId="{E633C748-18BE-40BA-99DD-93C7CE0A8DD0}" srcOrd="1" destOrd="0" presId="urn:microsoft.com/office/officeart/2008/layout/VerticalCurvedList"/>
    <dgm:cxn modelId="{79013741-4F55-4F93-857C-27708D96E5E3}" type="presParOf" srcId="{1A38A7DC-19B3-42C5-8084-4CC066780A8D}" destId="{3379B4DF-22B9-4A15-BD1A-A054CA7C23DB}" srcOrd="2" destOrd="0" presId="urn:microsoft.com/office/officeart/2008/layout/VerticalCurvedList"/>
    <dgm:cxn modelId="{74B6D9E0-83F7-4288-9789-67C661453E9F}" type="presParOf" srcId="{1A38A7DC-19B3-42C5-8084-4CC066780A8D}" destId="{979FFA77-2A12-4E2B-BDC7-99454654CA4E}" srcOrd="3" destOrd="0" presId="urn:microsoft.com/office/officeart/2008/layout/VerticalCurvedList"/>
    <dgm:cxn modelId="{35600CC2-D79C-4B9A-B4BE-F276D76A6045}" type="presParOf" srcId="{C7940EFC-1F8F-45BA-83A9-0F9026D300DC}" destId="{6B4B036F-80CC-475A-A399-5430A4D1AE2D}" srcOrd="1" destOrd="0" presId="urn:microsoft.com/office/officeart/2008/layout/VerticalCurvedList"/>
    <dgm:cxn modelId="{16B38162-C911-4901-8511-AAF2FFF11C7E}" type="presParOf" srcId="{C7940EFC-1F8F-45BA-83A9-0F9026D300DC}" destId="{BA90AFE7-DD24-4E54-91A2-9171739B7FCF}" srcOrd="2" destOrd="0" presId="urn:microsoft.com/office/officeart/2008/layout/VerticalCurvedList"/>
    <dgm:cxn modelId="{BD5B87D0-6159-4610-8432-52163041A136}" type="presParOf" srcId="{BA90AFE7-DD24-4E54-91A2-9171739B7FCF}" destId="{DCAB6DF7-7495-45EA-A351-EA17B1F7BEB3}" srcOrd="0" destOrd="0" presId="urn:microsoft.com/office/officeart/2008/layout/VerticalCurvedList"/>
    <dgm:cxn modelId="{296C8C40-C3B3-45E1-91C0-9EBD30CB52FB}" type="presParOf" srcId="{C7940EFC-1F8F-45BA-83A9-0F9026D300DC}" destId="{F0EAEB40-CF67-4C6F-BAC6-A480F84FB3B8}" srcOrd="3" destOrd="0" presId="urn:microsoft.com/office/officeart/2008/layout/VerticalCurvedList"/>
    <dgm:cxn modelId="{E19B0CD3-CDF8-4090-B2AD-654B682AB0A0}" type="presParOf" srcId="{C7940EFC-1F8F-45BA-83A9-0F9026D300DC}" destId="{E900BEE8-8500-413E-9033-F4367BD17941}" srcOrd="4" destOrd="0" presId="urn:microsoft.com/office/officeart/2008/layout/VerticalCurvedList"/>
    <dgm:cxn modelId="{964A1E95-A951-47D3-9BC9-63B11DC26395}" type="presParOf" srcId="{E900BEE8-8500-413E-9033-F4367BD17941}" destId="{F7851E65-73F6-48C7-9DB8-1DAEE080D267}" srcOrd="0" destOrd="0" presId="urn:microsoft.com/office/officeart/2008/layout/VerticalCurvedList"/>
    <dgm:cxn modelId="{16F85C30-8972-4146-A370-D30B5767DE5E}" type="presParOf" srcId="{C7940EFC-1F8F-45BA-83A9-0F9026D300DC}" destId="{547D1398-93A5-4FDE-848A-317F16C0A625}" srcOrd="5" destOrd="0" presId="urn:microsoft.com/office/officeart/2008/layout/VerticalCurvedList"/>
    <dgm:cxn modelId="{7A246DE6-3083-4329-B65C-17007C6D043D}" type="presParOf" srcId="{C7940EFC-1F8F-45BA-83A9-0F9026D300DC}" destId="{F12DE5EC-D3C2-4CD2-8289-52E873FB0C70}" srcOrd="6" destOrd="0" presId="urn:microsoft.com/office/officeart/2008/layout/VerticalCurvedList"/>
    <dgm:cxn modelId="{31D784CA-8A40-4F1C-97F0-C947C823D8E8}" type="presParOf" srcId="{F12DE5EC-D3C2-4CD2-8289-52E873FB0C70}" destId="{68D9358E-EE95-420E-A890-07A01BB57A4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C5D29B-A712-47A3-A049-3F617290EAC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BBDE9CE9-91BB-45DC-ACD6-69F22D20C156}">
      <dgm:prSet phldrT="[Text]" custT="1"/>
      <dgm:spPr>
        <a:solidFill>
          <a:srgbClr val="00B050"/>
        </a:solidFill>
      </dgm:spPr>
      <dgm:t>
        <a:bodyPr/>
        <a:lstStyle/>
        <a:p>
          <a:r>
            <a:rPr lang="en-US" sz="2300" b="1"/>
            <a:t>MVP</a:t>
          </a:r>
        </a:p>
        <a:p>
          <a:r>
            <a:rPr lang="en-US" sz="1400"/>
            <a:t>    STRIVES</a:t>
          </a:r>
        </a:p>
      </dgm:t>
    </dgm:pt>
    <dgm:pt modelId="{33EED350-40C4-4FCF-935A-E9180F494543}" type="parTrans" cxnId="{8720ACD2-FC88-42AA-8A7C-2C75A6792946}">
      <dgm:prSet/>
      <dgm:spPr/>
      <dgm:t>
        <a:bodyPr/>
        <a:lstStyle/>
        <a:p>
          <a:endParaRPr lang="en-US"/>
        </a:p>
      </dgm:t>
    </dgm:pt>
    <dgm:pt modelId="{4E51D203-97A8-4D89-8984-068AAFBC9254}" type="sibTrans" cxnId="{8720ACD2-FC88-42AA-8A7C-2C75A6792946}">
      <dgm:prSet/>
      <dgm:spPr/>
      <dgm:t>
        <a:bodyPr/>
        <a:lstStyle/>
        <a:p>
          <a:endParaRPr lang="en-US"/>
        </a:p>
      </dgm:t>
    </dgm:pt>
    <dgm:pt modelId="{AD76331D-89E5-4775-8085-6BF0A3032E6D}">
      <dgm:prSet phldrT="[Text]" custT="1"/>
      <dgm:spPr/>
      <dgm:t>
        <a:bodyPr/>
        <a:lstStyle/>
        <a:p>
          <a:r>
            <a:rPr lang="en-US" sz="2300" b="1"/>
            <a:t>Optimize</a:t>
          </a:r>
        </a:p>
        <a:p>
          <a:r>
            <a:rPr lang="en-US" sz="1400"/>
            <a:t>    STRIVES</a:t>
          </a:r>
        </a:p>
      </dgm:t>
    </dgm:pt>
    <dgm:pt modelId="{830EDA8D-B424-4542-9C4B-A4158C316F21}" type="parTrans" cxnId="{F8CEF80D-3246-4296-A2E4-205A05F5A027}">
      <dgm:prSet/>
      <dgm:spPr/>
      <dgm:t>
        <a:bodyPr/>
        <a:lstStyle/>
        <a:p>
          <a:endParaRPr lang="en-US"/>
        </a:p>
      </dgm:t>
    </dgm:pt>
    <dgm:pt modelId="{BFDCD634-6BC0-4C11-B8BC-2FC7B63940EB}" type="sibTrans" cxnId="{F8CEF80D-3246-4296-A2E4-205A05F5A027}">
      <dgm:prSet/>
      <dgm:spPr/>
      <dgm:t>
        <a:bodyPr/>
        <a:lstStyle/>
        <a:p>
          <a:endParaRPr lang="en-US"/>
        </a:p>
      </dgm:t>
    </dgm:pt>
    <dgm:pt modelId="{5A072ABC-0961-4EF8-9AB1-E5236B5336C3}">
      <dgm:prSet phldrT="[Text]" custT="1"/>
      <dgm:spPr/>
      <dgm:t>
        <a:bodyPr/>
        <a:lstStyle/>
        <a:p>
          <a:r>
            <a:rPr lang="en-US" sz="2100" b="1"/>
            <a:t>Extend Services</a:t>
          </a:r>
        </a:p>
        <a:p>
          <a:r>
            <a:rPr lang="en-US" sz="1400"/>
            <a:t>    Other NASA Organizations</a:t>
          </a:r>
        </a:p>
      </dgm:t>
    </dgm:pt>
    <dgm:pt modelId="{128F101E-470D-46E6-BD12-16D0D5D7822B}" type="parTrans" cxnId="{F03BC9A3-8BA1-4202-B145-121EDADFDB47}">
      <dgm:prSet/>
      <dgm:spPr/>
      <dgm:t>
        <a:bodyPr/>
        <a:lstStyle/>
        <a:p>
          <a:endParaRPr lang="en-US"/>
        </a:p>
      </dgm:t>
    </dgm:pt>
    <dgm:pt modelId="{26EA66A1-2AD5-4FFE-B91F-653A673A9560}" type="sibTrans" cxnId="{F03BC9A3-8BA1-4202-B145-121EDADFDB47}">
      <dgm:prSet/>
      <dgm:spPr/>
      <dgm:t>
        <a:bodyPr/>
        <a:lstStyle/>
        <a:p>
          <a:endParaRPr lang="en-US"/>
        </a:p>
      </dgm:t>
    </dgm:pt>
    <dgm:pt modelId="{D9AB83F3-98F9-4137-823B-BD33B43484D1}">
      <dgm:prSet/>
      <dgm:spPr>
        <a:solidFill>
          <a:schemeClr val="bg1">
            <a:alpha val="90000"/>
          </a:schemeClr>
        </a:solidFill>
        <a:ln>
          <a:solidFill>
            <a:srgbClr val="00B050"/>
          </a:solidFill>
        </a:ln>
      </dgm:spPr>
      <dgm:t>
        <a:bodyPr/>
        <a:lstStyle/>
        <a:p>
          <a:r>
            <a:rPr lang="en-US" dirty="0">
              <a:solidFill>
                <a:srgbClr val="34164A"/>
              </a:solidFill>
              <a:latin typeface="+mn-lt"/>
            </a:rPr>
            <a:t>ORCID-enabled </a:t>
          </a:r>
          <a:r>
            <a:rPr lang="en-US" b="0" u="none" dirty="0">
              <a:solidFill>
                <a:srgbClr val="34164A"/>
              </a:solidFill>
              <a:latin typeface="+mn-lt"/>
            </a:rPr>
            <a:t>External </a:t>
          </a:r>
          <a:r>
            <a:rPr lang="en-US" b="0" u="none" dirty="0" err="1">
              <a:solidFill>
                <a:srgbClr val="34164A"/>
              </a:solidFill>
              <a:latin typeface="+mn-lt"/>
            </a:rPr>
            <a:t>Submssion</a:t>
          </a:r>
          <a:r>
            <a:rPr lang="en-US" b="0" u="none" dirty="0">
              <a:solidFill>
                <a:srgbClr val="34164A"/>
              </a:solidFill>
              <a:latin typeface="+mn-lt"/>
            </a:rPr>
            <a:t> Portal</a:t>
          </a:r>
        </a:p>
      </dgm:t>
    </dgm:pt>
    <dgm:pt modelId="{C7FFD0D2-2F12-41D2-AB31-E581F8803244}" type="parTrans" cxnId="{395B0E6C-392D-45CE-A014-E8460976E22E}">
      <dgm:prSet/>
      <dgm:spPr/>
      <dgm:t>
        <a:bodyPr/>
        <a:lstStyle/>
        <a:p>
          <a:endParaRPr lang="en-US"/>
        </a:p>
      </dgm:t>
    </dgm:pt>
    <dgm:pt modelId="{CC40A8A4-EA18-44D3-801A-7AEAB9D1B8B2}" type="sibTrans" cxnId="{395B0E6C-392D-45CE-A014-E8460976E22E}">
      <dgm:prSet/>
      <dgm:spPr/>
      <dgm:t>
        <a:bodyPr/>
        <a:lstStyle/>
        <a:p>
          <a:endParaRPr lang="en-US"/>
        </a:p>
      </dgm:t>
    </dgm:pt>
    <dgm:pt modelId="{057762A5-7BB8-427B-85C5-596E8E61A7D0}">
      <dgm:prSet/>
      <dgm:spPr/>
      <dgm:t>
        <a:bodyPr/>
        <a:lstStyle/>
        <a:p>
          <a:r>
            <a:rPr lang="en-US" dirty="0">
              <a:solidFill>
                <a:srgbClr val="34164A"/>
              </a:solidFill>
            </a:rPr>
            <a:t>Enrich submissions with other metadata sources such as </a:t>
          </a:r>
          <a:r>
            <a:rPr lang="en-US" dirty="0" err="1">
              <a:solidFill>
                <a:srgbClr val="34164A"/>
              </a:solidFill>
            </a:rPr>
            <a:t>CrossRef</a:t>
          </a:r>
          <a:endParaRPr lang="en-US" dirty="0">
            <a:solidFill>
              <a:srgbClr val="34164A"/>
            </a:solidFill>
          </a:endParaRPr>
        </a:p>
      </dgm:t>
    </dgm:pt>
    <dgm:pt modelId="{454FF533-FB08-4636-9011-EA277F1B1089}" type="parTrans" cxnId="{3826417C-E9CC-479F-A1E1-B50407EEB6AE}">
      <dgm:prSet/>
      <dgm:spPr/>
      <dgm:t>
        <a:bodyPr/>
        <a:lstStyle/>
        <a:p>
          <a:endParaRPr lang="en-US"/>
        </a:p>
      </dgm:t>
    </dgm:pt>
    <dgm:pt modelId="{353D0281-12B2-44C7-8EA1-21C9592AAC1A}" type="sibTrans" cxnId="{3826417C-E9CC-479F-A1E1-B50407EEB6AE}">
      <dgm:prSet/>
      <dgm:spPr/>
      <dgm:t>
        <a:bodyPr/>
        <a:lstStyle/>
        <a:p>
          <a:endParaRPr lang="en-US"/>
        </a:p>
      </dgm:t>
    </dgm:pt>
    <dgm:pt modelId="{56596E5C-57B0-4866-BEA1-30F16123A393}">
      <dgm:prSet/>
      <dgm:spPr/>
      <dgm:t>
        <a:bodyPr/>
        <a:lstStyle/>
        <a:p>
          <a:r>
            <a:rPr lang="en-US">
              <a:solidFill>
                <a:srgbClr val="34164A"/>
              </a:solidFill>
            </a:rPr>
            <a:t>Expand relationships with Open Access publication source such as CHORUS</a:t>
          </a:r>
        </a:p>
      </dgm:t>
    </dgm:pt>
    <dgm:pt modelId="{BD5241B3-E629-470E-88E4-2EFBD17A9EA1}" type="parTrans" cxnId="{F4EA6ADE-86D9-4890-855B-E9CCE5E6DD32}">
      <dgm:prSet/>
      <dgm:spPr/>
      <dgm:t>
        <a:bodyPr/>
        <a:lstStyle/>
        <a:p>
          <a:endParaRPr lang="en-US"/>
        </a:p>
      </dgm:t>
    </dgm:pt>
    <dgm:pt modelId="{07A1C7E0-2385-4162-B29C-4F1EA1D55650}" type="sibTrans" cxnId="{F4EA6ADE-86D9-4890-855B-E9CCE5E6DD32}">
      <dgm:prSet/>
      <dgm:spPr/>
      <dgm:t>
        <a:bodyPr/>
        <a:lstStyle/>
        <a:p>
          <a:endParaRPr lang="en-US"/>
        </a:p>
      </dgm:t>
    </dgm:pt>
    <dgm:pt modelId="{F0960692-05D3-4AA9-A455-02A02FA62E13}">
      <dgm:prSet/>
      <dgm:spPr/>
      <dgm:t>
        <a:bodyPr/>
        <a:lstStyle/>
        <a:p>
          <a:r>
            <a:rPr lang="en-US">
              <a:solidFill>
                <a:srgbClr val="34164A"/>
              </a:solidFill>
            </a:rPr>
            <a:t>Develop process for provisioning PID Services for other repositories and systems</a:t>
          </a:r>
        </a:p>
      </dgm:t>
    </dgm:pt>
    <dgm:pt modelId="{3C2F80D5-1940-4F1D-B4D6-A3231FD32248}" type="parTrans" cxnId="{C583879C-3FBA-4FC8-980C-9AB44C5F341A}">
      <dgm:prSet/>
      <dgm:spPr/>
      <dgm:t>
        <a:bodyPr/>
        <a:lstStyle/>
        <a:p>
          <a:endParaRPr lang="en-US"/>
        </a:p>
      </dgm:t>
    </dgm:pt>
    <dgm:pt modelId="{44B79402-DDF8-421B-8466-692EB2C249FE}" type="sibTrans" cxnId="{C583879C-3FBA-4FC8-980C-9AB44C5F341A}">
      <dgm:prSet/>
      <dgm:spPr/>
      <dgm:t>
        <a:bodyPr/>
        <a:lstStyle/>
        <a:p>
          <a:endParaRPr lang="en-US"/>
        </a:p>
      </dgm:t>
    </dgm:pt>
    <dgm:pt modelId="{7F63EDE0-6943-4247-A6FE-639AB2CB3294}">
      <dgm:prSet/>
      <dgm:spPr/>
      <dgm:t>
        <a:bodyPr/>
        <a:lstStyle/>
        <a:p>
          <a:r>
            <a:rPr lang="en-US">
              <a:solidFill>
                <a:srgbClr val="34164A"/>
              </a:solidFill>
            </a:rPr>
            <a:t>Provide mediated PID Services for lower-volume use cases</a:t>
          </a:r>
        </a:p>
      </dgm:t>
    </dgm:pt>
    <dgm:pt modelId="{9E43014E-B987-41CB-B075-ED8C7D735A8D}" type="parTrans" cxnId="{572AD7DE-C3D6-42B7-A843-AE4A5A21F238}">
      <dgm:prSet/>
      <dgm:spPr/>
      <dgm:t>
        <a:bodyPr/>
        <a:lstStyle/>
        <a:p>
          <a:endParaRPr lang="en-US"/>
        </a:p>
      </dgm:t>
    </dgm:pt>
    <dgm:pt modelId="{8FB2489F-1322-4D05-B3E5-B396C99C9A2E}" type="sibTrans" cxnId="{572AD7DE-C3D6-42B7-A843-AE4A5A21F238}">
      <dgm:prSet/>
      <dgm:spPr/>
      <dgm:t>
        <a:bodyPr/>
        <a:lstStyle/>
        <a:p>
          <a:endParaRPr lang="en-US"/>
        </a:p>
      </dgm:t>
    </dgm:pt>
    <dgm:pt modelId="{F58BA172-11FC-4379-B26C-4253064B3879}">
      <dgm:prSet/>
      <dgm:spPr>
        <a:solidFill>
          <a:schemeClr val="bg1">
            <a:alpha val="90000"/>
          </a:schemeClr>
        </a:solidFill>
        <a:ln>
          <a:solidFill>
            <a:srgbClr val="00B050"/>
          </a:solidFill>
        </a:ln>
      </dgm:spPr>
      <dgm:t>
        <a:bodyPr/>
        <a:lstStyle/>
        <a:p>
          <a:r>
            <a:rPr lang="en-US" dirty="0">
              <a:solidFill>
                <a:srgbClr val="34164A"/>
              </a:solidFill>
              <a:latin typeface="+mn-lt"/>
            </a:rPr>
            <a:t>Optional ORCID for Intramurals via NF-1676</a:t>
          </a:r>
        </a:p>
      </dgm:t>
    </dgm:pt>
    <dgm:pt modelId="{71569956-3510-4131-A3A3-E07AC694FB34}" type="parTrans" cxnId="{3901416D-2F34-4AEF-B95A-99FCD04947B8}">
      <dgm:prSet/>
      <dgm:spPr/>
      <dgm:t>
        <a:bodyPr/>
        <a:lstStyle/>
        <a:p>
          <a:endParaRPr lang="en-US"/>
        </a:p>
      </dgm:t>
    </dgm:pt>
    <dgm:pt modelId="{94BC422C-2E7F-4021-87D6-22C26304FBD4}" type="sibTrans" cxnId="{3901416D-2F34-4AEF-B95A-99FCD04947B8}">
      <dgm:prSet/>
      <dgm:spPr/>
      <dgm:t>
        <a:bodyPr/>
        <a:lstStyle/>
        <a:p>
          <a:endParaRPr lang="en-US"/>
        </a:p>
      </dgm:t>
    </dgm:pt>
    <dgm:pt modelId="{A9FACE9B-B0EC-4124-8A0B-A16A3FF87AAA}">
      <dgm:prSet/>
      <dgm:spPr>
        <a:solidFill>
          <a:schemeClr val="bg1">
            <a:alpha val="90000"/>
          </a:schemeClr>
        </a:solidFill>
        <a:ln>
          <a:solidFill>
            <a:srgbClr val="00B050"/>
          </a:solidFill>
        </a:ln>
      </dgm:spPr>
      <dgm:t>
        <a:bodyPr/>
        <a:lstStyle/>
        <a:p>
          <a:pPr rtl="0"/>
          <a:r>
            <a:rPr lang="en-US" dirty="0" err="1">
              <a:solidFill>
                <a:srgbClr val="34164A"/>
              </a:solidFill>
              <a:latin typeface="+mn-lt"/>
            </a:rPr>
            <a:t>DataCite</a:t>
          </a:r>
          <a:r>
            <a:rPr lang="en-US" dirty="0">
              <a:solidFill>
                <a:srgbClr val="34164A"/>
              </a:solidFill>
              <a:latin typeface="+mn-lt"/>
            </a:rPr>
            <a:t> DOIs assigned to publicly-available releases </a:t>
          </a:r>
        </a:p>
      </dgm:t>
    </dgm:pt>
    <dgm:pt modelId="{56694B59-226F-4C05-A435-E45CB0F5C73F}" type="parTrans" cxnId="{59C0E041-3E01-450D-9787-E2238900F90B}">
      <dgm:prSet/>
      <dgm:spPr/>
      <dgm:t>
        <a:bodyPr/>
        <a:lstStyle/>
        <a:p>
          <a:endParaRPr lang="en-US"/>
        </a:p>
      </dgm:t>
    </dgm:pt>
    <dgm:pt modelId="{48F470FC-6708-426D-A48E-5B7269FF111B}" type="sibTrans" cxnId="{59C0E041-3E01-450D-9787-E2238900F90B}">
      <dgm:prSet/>
      <dgm:spPr/>
      <dgm:t>
        <a:bodyPr/>
        <a:lstStyle/>
        <a:p>
          <a:endParaRPr lang="en-US"/>
        </a:p>
      </dgm:t>
    </dgm:pt>
    <dgm:pt modelId="{17EC0B7B-799C-46F0-9467-1AB30FBCA19C}">
      <dgm:prSet/>
      <dgm:spPr>
        <a:solidFill>
          <a:schemeClr val="bg1">
            <a:alpha val="90000"/>
          </a:schemeClr>
        </a:solidFill>
        <a:ln>
          <a:solidFill>
            <a:srgbClr val="00B050"/>
          </a:solidFill>
        </a:ln>
      </dgm:spPr>
      <dgm:t>
        <a:bodyPr/>
        <a:lstStyle/>
        <a:p>
          <a:r>
            <a:rPr lang="en-US" dirty="0">
              <a:solidFill>
                <a:srgbClr val="34164A"/>
              </a:solidFill>
              <a:latin typeface="+mn-lt"/>
            </a:rPr>
            <a:t>Attribute validated funding/project code to each submission</a:t>
          </a:r>
        </a:p>
      </dgm:t>
    </dgm:pt>
    <dgm:pt modelId="{D72866C5-4E45-4214-86D2-E8AB17D97FF5}" type="parTrans" cxnId="{C4CBC372-BDD2-493A-BD6D-F3D1FB78A155}">
      <dgm:prSet/>
      <dgm:spPr/>
      <dgm:t>
        <a:bodyPr/>
        <a:lstStyle/>
        <a:p>
          <a:endParaRPr lang="en-US"/>
        </a:p>
      </dgm:t>
    </dgm:pt>
    <dgm:pt modelId="{AAFB0311-EA96-42A2-9851-A51F2B1454A7}" type="sibTrans" cxnId="{C4CBC372-BDD2-493A-BD6D-F3D1FB78A155}">
      <dgm:prSet/>
      <dgm:spPr/>
      <dgm:t>
        <a:bodyPr/>
        <a:lstStyle/>
        <a:p>
          <a:endParaRPr lang="en-US"/>
        </a:p>
      </dgm:t>
    </dgm:pt>
    <dgm:pt modelId="{DC64F93A-4653-4848-9479-421D2B43208C}">
      <dgm:prSet/>
      <dgm:spPr/>
      <dgm:t>
        <a:bodyPr/>
        <a:lstStyle/>
        <a:p>
          <a:r>
            <a:rPr lang="en-US">
              <a:solidFill>
                <a:srgbClr val="34164A"/>
              </a:solidFill>
            </a:rPr>
            <a:t>Leverage ORCID and </a:t>
          </a:r>
          <a:r>
            <a:rPr lang="en-US" err="1">
              <a:solidFill>
                <a:srgbClr val="34164A"/>
              </a:solidFill>
            </a:rPr>
            <a:t>DataCite</a:t>
          </a:r>
          <a:r>
            <a:rPr lang="en-US">
              <a:solidFill>
                <a:srgbClr val="34164A"/>
              </a:solidFill>
            </a:rPr>
            <a:t> for search and discovery services</a:t>
          </a:r>
        </a:p>
      </dgm:t>
    </dgm:pt>
    <dgm:pt modelId="{9978732A-A1FA-4013-A259-C19A936E41C5}" type="parTrans" cxnId="{64DF14BA-92B3-4DDB-B5EB-8CBF71A9E20F}">
      <dgm:prSet/>
      <dgm:spPr/>
      <dgm:t>
        <a:bodyPr/>
        <a:lstStyle/>
        <a:p>
          <a:endParaRPr lang="en-US"/>
        </a:p>
      </dgm:t>
    </dgm:pt>
    <dgm:pt modelId="{97EB7111-4C7A-41F8-A98D-BC7B07E96013}" type="sibTrans" cxnId="{64DF14BA-92B3-4DDB-B5EB-8CBF71A9E20F}">
      <dgm:prSet/>
      <dgm:spPr/>
      <dgm:t>
        <a:bodyPr/>
        <a:lstStyle/>
        <a:p>
          <a:endParaRPr lang="en-US"/>
        </a:p>
      </dgm:t>
    </dgm:pt>
    <dgm:pt modelId="{19321516-F28E-421A-BB05-E7202E176D33}">
      <dgm:prSet/>
      <dgm:spPr/>
      <dgm:t>
        <a:bodyPr/>
        <a:lstStyle/>
        <a:p>
          <a:r>
            <a:rPr lang="en-US">
              <a:solidFill>
                <a:srgbClr val="34164A"/>
              </a:solidFill>
            </a:rPr>
            <a:t>Accepted submission citations written back to ORCID accounts</a:t>
          </a:r>
        </a:p>
      </dgm:t>
    </dgm:pt>
    <dgm:pt modelId="{3CA13B03-F6CB-4073-A486-D20558B413B6}" type="parTrans" cxnId="{EFB67108-321E-4946-AC3C-E54ADEF7EA0E}">
      <dgm:prSet/>
      <dgm:spPr/>
      <dgm:t>
        <a:bodyPr/>
        <a:lstStyle/>
        <a:p>
          <a:endParaRPr lang="en-US"/>
        </a:p>
      </dgm:t>
    </dgm:pt>
    <dgm:pt modelId="{6CF3F2E0-1E68-4A65-A69A-EDCFE3C5C374}" type="sibTrans" cxnId="{EFB67108-321E-4946-AC3C-E54ADEF7EA0E}">
      <dgm:prSet/>
      <dgm:spPr/>
      <dgm:t>
        <a:bodyPr/>
        <a:lstStyle/>
        <a:p>
          <a:endParaRPr lang="en-US"/>
        </a:p>
      </dgm:t>
    </dgm:pt>
    <dgm:pt modelId="{78D16514-7082-4C72-9039-4DCB4928F4A7}">
      <dgm:prSet/>
      <dgm:spPr/>
      <dgm:t>
        <a:bodyPr/>
        <a:lstStyle/>
        <a:p>
          <a:r>
            <a:rPr lang="en-US">
              <a:solidFill>
                <a:srgbClr val="34164A"/>
              </a:solidFill>
            </a:rPr>
            <a:t>Refine funding and organizational reporting features </a:t>
          </a:r>
        </a:p>
      </dgm:t>
    </dgm:pt>
    <dgm:pt modelId="{42C45286-7F15-4297-9AB6-DEB0E34A2CF2}" type="parTrans" cxnId="{986D4BD5-E0DC-4CE0-817A-48033D3E703B}">
      <dgm:prSet/>
      <dgm:spPr/>
      <dgm:t>
        <a:bodyPr/>
        <a:lstStyle/>
        <a:p>
          <a:endParaRPr lang="en-US"/>
        </a:p>
      </dgm:t>
    </dgm:pt>
    <dgm:pt modelId="{38ED1894-1613-4E84-88BF-8E733DA2A7A4}" type="sibTrans" cxnId="{986D4BD5-E0DC-4CE0-817A-48033D3E703B}">
      <dgm:prSet/>
      <dgm:spPr/>
      <dgm:t>
        <a:bodyPr/>
        <a:lstStyle/>
        <a:p>
          <a:endParaRPr lang="en-US"/>
        </a:p>
      </dgm:t>
    </dgm:pt>
    <dgm:pt modelId="{7B09504F-676D-4327-9513-CCDF4CE29CFE}">
      <dgm:prSet/>
      <dgm:spPr/>
      <dgm:t>
        <a:bodyPr/>
        <a:lstStyle/>
        <a:p>
          <a:r>
            <a:rPr lang="en-US" b="0" dirty="0">
              <a:solidFill>
                <a:srgbClr val="34164A"/>
              </a:solidFill>
            </a:rPr>
            <a:t>Evaluate NIH’s PMC services</a:t>
          </a:r>
        </a:p>
      </dgm:t>
    </dgm:pt>
    <dgm:pt modelId="{EBE5D55C-CAA5-40D9-8EB0-8533CD81C5B5}" type="parTrans" cxnId="{01159A1E-A893-417B-A2DE-A7A92A11E6AF}">
      <dgm:prSet/>
      <dgm:spPr/>
      <dgm:t>
        <a:bodyPr/>
        <a:lstStyle/>
        <a:p>
          <a:endParaRPr lang="en-US"/>
        </a:p>
      </dgm:t>
    </dgm:pt>
    <dgm:pt modelId="{8D958054-9DC3-4C50-BDB0-A10FDB3D804F}" type="sibTrans" cxnId="{01159A1E-A893-417B-A2DE-A7A92A11E6AF}">
      <dgm:prSet/>
      <dgm:spPr/>
      <dgm:t>
        <a:bodyPr/>
        <a:lstStyle/>
        <a:p>
          <a:endParaRPr lang="en-US"/>
        </a:p>
      </dgm:t>
    </dgm:pt>
    <dgm:pt modelId="{C0AF7109-7F2A-4CCE-8833-9DB044ECD516}" type="pres">
      <dgm:prSet presAssocID="{34C5D29B-A712-47A3-A049-3F617290EAC1}" presName="linearFlow" presStyleCnt="0">
        <dgm:presLayoutVars>
          <dgm:dir/>
          <dgm:animLvl val="lvl"/>
          <dgm:resizeHandles val="exact"/>
        </dgm:presLayoutVars>
      </dgm:prSet>
      <dgm:spPr/>
    </dgm:pt>
    <dgm:pt modelId="{E41F111C-372F-40CB-8589-B212C823D9F2}" type="pres">
      <dgm:prSet presAssocID="{BBDE9CE9-91BB-45DC-ACD6-69F22D20C156}" presName="composite" presStyleCnt="0"/>
      <dgm:spPr/>
    </dgm:pt>
    <dgm:pt modelId="{BB1CA59C-A75B-4375-B542-E2E0E648EB10}" type="pres">
      <dgm:prSet presAssocID="{BBDE9CE9-91BB-45DC-ACD6-69F22D20C156}" presName="parTx" presStyleLbl="node1" presStyleIdx="0" presStyleCnt="3">
        <dgm:presLayoutVars>
          <dgm:chMax val="0"/>
          <dgm:chPref val="0"/>
          <dgm:bulletEnabled val="1"/>
        </dgm:presLayoutVars>
      </dgm:prSet>
      <dgm:spPr/>
    </dgm:pt>
    <dgm:pt modelId="{EF8F5236-0340-493C-B9D9-B3A942E4A3CB}" type="pres">
      <dgm:prSet presAssocID="{BBDE9CE9-91BB-45DC-ACD6-69F22D20C156}" presName="parSh" presStyleLbl="node1" presStyleIdx="0" presStyleCnt="3" custScaleX="90909"/>
      <dgm:spPr/>
    </dgm:pt>
    <dgm:pt modelId="{B1D7C5D6-D6C2-498A-A7D1-07C7F4C6227D}" type="pres">
      <dgm:prSet presAssocID="{BBDE9CE9-91BB-45DC-ACD6-69F22D20C156}" presName="desTx" presStyleLbl="fgAcc1" presStyleIdx="0" presStyleCnt="3">
        <dgm:presLayoutVars>
          <dgm:bulletEnabled val="1"/>
        </dgm:presLayoutVars>
      </dgm:prSet>
      <dgm:spPr/>
    </dgm:pt>
    <dgm:pt modelId="{04420842-EA97-4A51-89D3-A2F90A36D1FF}" type="pres">
      <dgm:prSet presAssocID="{4E51D203-97A8-4D89-8984-068AAFBC9254}" presName="sibTrans" presStyleLbl="sibTrans2D1" presStyleIdx="0" presStyleCnt="2"/>
      <dgm:spPr/>
    </dgm:pt>
    <dgm:pt modelId="{8CEF321D-E36F-405B-B848-4C8EBA4BA632}" type="pres">
      <dgm:prSet presAssocID="{4E51D203-97A8-4D89-8984-068AAFBC9254}" presName="connTx" presStyleLbl="sibTrans2D1" presStyleIdx="0" presStyleCnt="2"/>
      <dgm:spPr/>
    </dgm:pt>
    <dgm:pt modelId="{A058A2E5-9D2A-4FB3-B1FE-F4670B8F7FB1}" type="pres">
      <dgm:prSet presAssocID="{AD76331D-89E5-4775-8085-6BF0A3032E6D}" presName="composite" presStyleCnt="0"/>
      <dgm:spPr/>
    </dgm:pt>
    <dgm:pt modelId="{BD661006-AB25-48D9-A8A8-42784B0547F7}" type="pres">
      <dgm:prSet presAssocID="{AD76331D-89E5-4775-8085-6BF0A3032E6D}" presName="parTx" presStyleLbl="node1" presStyleIdx="0" presStyleCnt="3">
        <dgm:presLayoutVars>
          <dgm:chMax val="0"/>
          <dgm:chPref val="0"/>
          <dgm:bulletEnabled val="1"/>
        </dgm:presLayoutVars>
      </dgm:prSet>
      <dgm:spPr/>
    </dgm:pt>
    <dgm:pt modelId="{CB7B02EC-992B-483D-A17B-069D37BE1A12}" type="pres">
      <dgm:prSet presAssocID="{AD76331D-89E5-4775-8085-6BF0A3032E6D}" presName="parSh" presStyleLbl="node1" presStyleIdx="1" presStyleCnt="3"/>
      <dgm:spPr/>
    </dgm:pt>
    <dgm:pt modelId="{1C79E6F1-048A-45E4-A55A-8A159800C9B7}" type="pres">
      <dgm:prSet presAssocID="{AD76331D-89E5-4775-8085-6BF0A3032E6D}" presName="desTx" presStyleLbl="fgAcc1" presStyleIdx="1" presStyleCnt="3">
        <dgm:presLayoutVars>
          <dgm:bulletEnabled val="1"/>
        </dgm:presLayoutVars>
      </dgm:prSet>
      <dgm:spPr/>
    </dgm:pt>
    <dgm:pt modelId="{74FCE671-D4CE-4ACE-BF62-6E17D0EDBDAE}" type="pres">
      <dgm:prSet presAssocID="{BFDCD634-6BC0-4C11-B8BC-2FC7B63940EB}" presName="sibTrans" presStyleLbl="sibTrans2D1" presStyleIdx="1" presStyleCnt="2"/>
      <dgm:spPr/>
    </dgm:pt>
    <dgm:pt modelId="{3658B107-1FC8-41E1-A69E-BAA263B5D845}" type="pres">
      <dgm:prSet presAssocID="{BFDCD634-6BC0-4C11-B8BC-2FC7B63940EB}" presName="connTx" presStyleLbl="sibTrans2D1" presStyleIdx="1" presStyleCnt="2"/>
      <dgm:spPr/>
    </dgm:pt>
    <dgm:pt modelId="{29083C29-F3BF-4937-BF05-BF48897534E7}" type="pres">
      <dgm:prSet presAssocID="{5A072ABC-0961-4EF8-9AB1-E5236B5336C3}" presName="composite" presStyleCnt="0"/>
      <dgm:spPr/>
    </dgm:pt>
    <dgm:pt modelId="{5694B11D-043D-47FE-8519-B04B8412E6B6}" type="pres">
      <dgm:prSet presAssocID="{5A072ABC-0961-4EF8-9AB1-E5236B5336C3}" presName="parTx" presStyleLbl="node1" presStyleIdx="1" presStyleCnt="3">
        <dgm:presLayoutVars>
          <dgm:chMax val="0"/>
          <dgm:chPref val="0"/>
          <dgm:bulletEnabled val="1"/>
        </dgm:presLayoutVars>
      </dgm:prSet>
      <dgm:spPr/>
    </dgm:pt>
    <dgm:pt modelId="{899B5DAE-D726-44CD-8E62-F8347BF6B20B}" type="pres">
      <dgm:prSet presAssocID="{5A072ABC-0961-4EF8-9AB1-E5236B5336C3}" presName="parSh" presStyleLbl="node1" presStyleIdx="2" presStyleCnt="3"/>
      <dgm:spPr/>
    </dgm:pt>
    <dgm:pt modelId="{1F3EE162-24C4-46C7-A5B7-0B1AAF108738}" type="pres">
      <dgm:prSet presAssocID="{5A072ABC-0961-4EF8-9AB1-E5236B5336C3}" presName="desTx" presStyleLbl="fgAcc1" presStyleIdx="2" presStyleCnt="3">
        <dgm:presLayoutVars>
          <dgm:bulletEnabled val="1"/>
        </dgm:presLayoutVars>
      </dgm:prSet>
      <dgm:spPr/>
    </dgm:pt>
  </dgm:ptLst>
  <dgm:cxnLst>
    <dgm:cxn modelId="{54FBE100-5316-44AA-82B2-2E4ECDDF1698}" type="presOf" srcId="{4E51D203-97A8-4D89-8984-068AAFBC9254}" destId="{8CEF321D-E36F-405B-B848-4C8EBA4BA632}" srcOrd="1" destOrd="0" presId="urn:microsoft.com/office/officeart/2005/8/layout/process3"/>
    <dgm:cxn modelId="{EFB67108-321E-4946-AC3C-E54ADEF7EA0E}" srcId="{AD76331D-89E5-4775-8085-6BF0A3032E6D}" destId="{19321516-F28E-421A-BB05-E7202E176D33}" srcOrd="3" destOrd="0" parTransId="{3CA13B03-F6CB-4073-A486-D20558B413B6}" sibTransId="{6CF3F2E0-1E68-4A65-A69A-EDCFE3C5C374}"/>
    <dgm:cxn modelId="{F3E39408-C131-4619-9DCA-919608211A6D}" type="presOf" srcId="{A9FACE9B-B0EC-4124-8A0B-A16A3FF87AAA}" destId="{B1D7C5D6-D6C2-498A-A7D1-07C7F4C6227D}" srcOrd="0" destOrd="3" presId="urn:microsoft.com/office/officeart/2005/8/layout/process3"/>
    <dgm:cxn modelId="{F8CEF80D-3246-4296-A2E4-205A05F5A027}" srcId="{34C5D29B-A712-47A3-A049-3F617290EAC1}" destId="{AD76331D-89E5-4775-8085-6BF0A3032E6D}" srcOrd="1" destOrd="0" parTransId="{830EDA8D-B424-4542-9C4B-A4158C316F21}" sibTransId="{BFDCD634-6BC0-4C11-B8BC-2FC7B63940EB}"/>
    <dgm:cxn modelId="{0243E40F-1C15-4CE0-860F-83BE00CAA801}" type="presOf" srcId="{AD76331D-89E5-4775-8085-6BF0A3032E6D}" destId="{BD661006-AB25-48D9-A8A8-42784B0547F7}" srcOrd="0" destOrd="0" presId="urn:microsoft.com/office/officeart/2005/8/layout/process3"/>
    <dgm:cxn modelId="{7670B414-1B7A-4DD4-A6D8-314807CC25C2}" type="presOf" srcId="{BFDCD634-6BC0-4C11-B8BC-2FC7B63940EB}" destId="{3658B107-1FC8-41E1-A69E-BAA263B5D845}" srcOrd="1" destOrd="0" presId="urn:microsoft.com/office/officeart/2005/8/layout/process3"/>
    <dgm:cxn modelId="{01159A1E-A893-417B-A2DE-A7A92A11E6AF}" srcId="{AD76331D-89E5-4775-8085-6BF0A3032E6D}" destId="{7B09504F-676D-4327-9513-CCDF4CE29CFE}" srcOrd="0" destOrd="0" parTransId="{EBE5D55C-CAA5-40D9-8EB0-8533CD81C5B5}" sibTransId="{8D958054-9DC3-4C50-BDB0-A10FDB3D804F}"/>
    <dgm:cxn modelId="{4B4A5620-80CB-4099-9B83-EB7B7817B2BC}" type="presOf" srcId="{7B09504F-676D-4327-9513-CCDF4CE29CFE}" destId="{1C79E6F1-048A-45E4-A55A-8A159800C9B7}" srcOrd="0" destOrd="0" presId="urn:microsoft.com/office/officeart/2005/8/layout/process3"/>
    <dgm:cxn modelId="{B9F96A2A-2488-4845-A9A7-8E37C2031318}" type="presOf" srcId="{5A072ABC-0961-4EF8-9AB1-E5236B5336C3}" destId="{899B5DAE-D726-44CD-8E62-F8347BF6B20B}" srcOrd="1" destOrd="0" presId="urn:microsoft.com/office/officeart/2005/8/layout/process3"/>
    <dgm:cxn modelId="{85D7552B-E34C-4781-8675-98FF346297B8}" type="presOf" srcId="{BBDE9CE9-91BB-45DC-ACD6-69F22D20C156}" destId="{EF8F5236-0340-493C-B9D9-B3A942E4A3CB}" srcOrd="1" destOrd="0" presId="urn:microsoft.com/office/officeart/2005/8/layout/process3"/>
    <dgm:cxn modelId="{09D18B3B-BF39-460A-892C-236F36EB944C}" type="presOf" srcId="{56596E5C-57B0-4866-BEA1-30F16123A393}" destId="{1C79E6F1-048A-45E4-A55A-8A159800C9B7}" srcOrd="0" destOrd="2" presId="urn:microsoft.com/office/officeart/2005/8/layout/process3"/>
    <dgm:cxn modelId="{2C849A60-5C5F-44F6-B75E-473FA2AD8009}" type="presOf" srcId="{F0960692-05D3-4AA9-A455-02A02FA62E13}" destId="{1F3EE162-24C4-46C7-A5B7-0B1AAF108738}" srcOrd="0" destOrd="0" presId="urn:microsoft.com/office/officeart/2005/8/layout/process3"/>
    <dgm:cxn modelId="{59C0E041-3E01-450D-9787-E2238900F90B}" srcId="{BBDE9CE9-91BB-45DC-ACD6-69F22D20C156}" destId="{A9FACE9B-B0EC-4124-8A0B-A16A3FF87AAA}" srcOrd="3" destOrd="0" parTransId="{56694B59-226F-4C05-A435-E45CB0F5C73F}" sibTransId="{48F470FC-6708-426D-A48E-5B7269FF111B}"/>
    <dgm:cxn modelId="{395B0E6C-392D-45CE-A014-E8460976E22E}" srcId="{BBDE9CE9-91BB-45DC-ACD6-69F22D20C156}" destId="{D9AB83F3-98F9-4137-823B-BD33B43484D1}" srcOrd="0" destOrd="0" parTransId="{C7FFD0D2-2F12-41D2-AB31-E581F8803244}" sibTransId="{CC40A8A4-EA18-44D3-801A-7AEAB9D1B8B2}"/>
    <dgm:cxn modelId="{C1AAC74C-70C5-4CF5-878F-8A6E6E69ECB5}" type="presOf" srcId="{D9AB83F3-98F9-4137-823B-BD33B43484D1}" destId="{B1D7C5D6-D6C2-498A-A7D1-07C7F4C6227D}" srcOrd="0" destOrd="0" presId="urn:microsoft.com/office/officeart/2005/8/layout/process3"/>
    <dgm:cxn modelId="{3901416D-2F34-4AEF-B95A-99FCD04947B8}" srcId="{BBDE9CE9-91BB-45DC-ACD6-69F22D20C156}" destId="{F58BA172-11FC-4379-B26C-4253064B3879}" srcOrd="1" destOrd="0" parTransId="{71569956-3510-4131-A3A3-E07AC694FB34}" sibTransId="{94BC422C-2E7F-4021-87D6-22C26304FBD4}"/>
    <dgm:cxn modelId="{EC4F296F-7849-42DF-885F-17E69F5ACE4C}" type="presOf" srcId="{4E51D203-97A8-4D89-8984-068AAFBC9254}" destId="{04420842-EA97-4A51-89D3-A2F90A36D1FF}" srcOrd="0" destOrd="0" presId="urn:microsoft.com/office/officeart/2005/8/layout/process3"/>
    <dgm:cxn modelId="{EA625950-1DE3-44BF-886B-2CDD5C830225}" type="presOf" srcId="{F58BA172-11FC-4379-B26C-4253064B3879}" destId="{B1D7C5D6-D6C2-498A-A7D1-07C7F4C6227D}" srcOrd="0" destOrd="1" presId="urn:microsoft.com/office/officeart/2005/8/layout/process3"/>
    <dgm:cxn modelId="{C4CBC372-BDD2-493A-BD6D-F3D1FB78A155}" srcId="{BBDE9CE9-91BB-45DC-ACD6-69F22D20C156}" destId="{17EC0B7B-799C-46F0-9467-1AB30FBCA19C}" srcOrd="2" destOrd="0" parTransId="{D72866C5-4E45-4214-86D2-E8AB17D97FF5}" sibTransId="{AAFB0311-EA96-42A2-9851-A51F2B1454A7}"/>
    <dgm:cxn modelId="{3826417C-E9CC-479F-A1E1-B50407EEB6AE}" srcId="{AD76331D-89E5-4775-8085-6BF0A3032E6D}" destId="{057762A5-7BB8-427B-85C5-596E8E61A7D0}" srcOrd="1" destOrd="0" parTransId="{454FF533-FB08-4636-9011-EA277F1B1089}" sibTransId="{353D0281-12B2-44C7-8EA1-21C9592AAC1A}"/>
    <dgm:cxn modelId="{61451B91-FFD6-4544-B9C0-8D4550F4D2E9}" type="presOf" srcId="{057762A5-7BB8-427B-85C5-596E8E61A7D0}" destId="{1C79E6F1-048A-45E4-A55A-8A159800C9B7}" srcOrd="0" destOrd="1" presId="urn:microsoft.com/office/officeart/2005/8/layout/process3"/>
    <dgm:cxn modelId="{2431B292-A122-4AC5-B78D-618941848ADB}" type="presOf" srcId="{BFDCD634-6BC0-4C11-B8BC-2FC7B63940EB}" destId="{74FCE671-D4CE-4ACE-BF62-6E17D0EDBDAE}" srcOrd="0" destOrd="0" presId="urn:microsoft.com/office/officeart/2005/8/layout/process3"/>
    <dgm:cxn modelId="{F4F2BB99-84C6-4BDD-BED4-A02D08224868}" type="presOf" srcId="{34C5D29B-A712-47A3-A049-3F617290EAC1}" destId="{C0AF7109-7F2A-4CCE-8833-9DB044ECD516}" srcOrd="0" destOrd="0" presId="urn:microsoft.com/office/officeart/2005/8/layout/process3"/>
    <dgm:cxn modelId="{C583879C-3FBA-4FC8-980C-9AB44C5F341A}" srcId="{5A072ABC-0961-4EF8-9AB1-E5236B5336C3}" destId="{F0960692-05D3-4AA9-A455-02A02FA62E13}" srcOrd="0" destOrd="0" parTransId="{3C2F80D5-1940-4F1D-B4D6-A3231FD32248}" sibTransId="{44B79402-DDF8-421B-8466-692EB2C249FE}"/>
    <dgm:cxn modelId="{F03BC9A3-8BA1-4202-B145-121EDADFDB47}" srcId="{34C5D29B-A712-47A3-A049-3F617290EAC1}" destId="{5A072ABC-0961-4EF8-9AB1-E5236B5336C3}" srcOrd="2" destOrd="0" parTransId="{128F101E-470D-46E6-BD12-16D0D5D7822B}" sibTransId="{26EA66A1-2AD5-4FFE-B91F-653A673A9560}"/>
    <dgm:cxn modelId="{308521B4-CF0D-4DB0-9CE8-CB1B687B8671}" type="presOf" srcId="{5A072ABC-0961-4EF8-9AB1-E5236B5336C3}" destId="{5694B11D-043D-47FE-8519-B04B8412E6B6}" srcOrd="0" destOrd="0" presId="urn:microsoft.com/office/officeart/2005/8/layout/process3"/>
    <dgm:cxn modelId="{64DF14BA-92B3-4DDB-B5EB-8CBF71A9E20F}" srcId="{5A072ABC-0961-4EF8-9AB1-E5236B5336C3}" destId="{DC64F93A-4653-4848-9479-421D2B43208C}" srcOrd="2" destOrd="0" parTransId="{9978732A-A1FA-4013-A259-C19A936E41C5}" sibTransId="{97EB7111-4C7A-41F8-A98D-BC7B07E96013}"/>
    <dgm:cxn modelId="{73B0F7BE-E26A-4EED-A9DD-2605E06800A3}" type="presOf" srcId="{17EC0B7B-799C-46F0-9467-1AB30FBCA19C}" destId="{B1D7C5D6-D6C2-498A-A7D1-07C7F4C6227D}" srcOrd="0" destOrd="2" presId="urn:microsoft.com/office/officeart/2005/8/layout/process3"/>
    <dgm:cxn modelId="{4D380BC3-138D-4C21-990A-D8745F5F4877}" type="presOf" srcId="{7F63EDE0-6943-4247-A6FE-639AB2CB3294}" destId="{1F3EE162-24C4-46C7-A5B7-0B1AAF108738}" srcOrd="0" destOrd="1" presId="urn:microsoft.com/office/officeart/2005/8/layout/process3"/>
    <dgm:cxn modelId="{3E0BCAC4-C911-4E16-9057-BF397A5CA35A}" type="presOf" srcId="{AD76331D-89E5-4775-8085-6BF0A3032E6D}" destId="{CB7B02EC-992B-483D-A17B-069D37BE1A12}" srcOrd="1" destOrd="0" presId="urn:microsoft.com/office/officeart/2005/8/layout/process3"/>
    <dgm:cxn modelId="{8720ACD2-FC88-42AA-8A7C-2C75A6792946}" srcId="{34C5D29B-A712-47A3-A049-3F617290EAC1}" destId="{BBDE9CE9-91BB-45DC-ACD6-69F22D20C156}" srcOrd="0" destOrd="0" parTransId="{33EED350-40C4-4FCF-935A-E9180F494543}" sibTransId="{4E51D203-97A8-4D89-8984-068AAFBC9254}"/>
    <dgm:cxn modelId="{05D242D3-0CE8-46C4-9899-6A305158BFC3}" type="presOf" srcId="{78D16514-7082-4C72-9039-4DCB4928F4A7}" destId="{1C79E6F1-048A-45E4-A55A-8A159800C9B7}" srcOrd="0" destOrd="4" presId="urn:microsoft.com/office/officeart/2005/8/layout/process3"/>
    <dgm:cxn modelId="{986D4BD5-E0DC-4CE0-817A-48033D3E703B}" srcId="{AD76331D-89E5-4775-8085-6BF0A3032E6D}" destId="{78D16514-7082-4C72-9039-4DCB4928F4A7}" srcOrd="4" destOrd="0" parTransId="{42C45286-7F15-4297-9AB6-DEB0E34A2CF2}" sibTransId="{38ED1894-1613-4E84-88BF-8E733DA2A7A4}"/>
    <dgm:cxn modelId="{F4EA6ADE-86D9-4890-855B-E9CCE5E6DD32}" srcId="{AD76331D-89E5-4775-8085-6BF0A3032E6D}" destId="{56596E5C-57B0-4866-BEA1-30F16123A393}" srcOrd="2" destOrd="0" parTransId="{BD5241B3-E629-470E-88E4-2EFBD17A9EA1}" sibTransId="{07A1C7E0-2385-4162-B29C-4F1EA1D55650}"/>
    <dgm:cxn modelId="{572AD7DE-C3D6-42B7-A843-AE4A5A21F238}" srcId="{5A072ABC-0961-4EF8-9AB1-E5236B5336C3}" destId="{7F63EDE0-6943-4247-A6FE-639AB2CB3294}" srcOrd="1" destOrd="0" parTransId="{9E43014E-B987-41CB-B075-ED8C7D735A8D}" sibTransId="{8FB2489F-1322-4D05-B3E5-B396C99C9A2E}"/>
    <dgm:cxn modelId="{E31FDAE0-87BD-4062-9674-01C10029A079}" type="presOf" srcId="{19321516-F28E-421A-BB05-E7202E176D33}" destId="{1C79E6F1-048A-45E4-A55A-8A159800C9B7}" srcOrd="0" destOrd="3" presId="urn:microsoft.com/office/officeart/2005/8/layout/process3"/>
    <dgm:cxn modelId="{9A8A46E7-F2FB-4F72-900F-F050C68CD494}" type="presOf" srcId="{DC64F93A-4653-4848-9479-421D2B43208C}" destId="{1F3EE162-24C4-46C7-A5B7-0B1AAF108738}" srcOrd="0" destOrd="2" presId="urn:microsoft.com/office/officeart/2005/8/layout/process3"/>
    <dgm:cxn modelId="{D765A4ED-EB8C-4376-9E5F-BA740649E696}" type="presOf" srcId="{BBDE9CE9-91BB-45DC-ACD6-69F22D20C156}" destId="{BB1CA59C-A75B-4375-B542-E2E0E648EB10}" srcOrd="0" destOrd="0" presId="urn:microsoft.com/office/officeart/2005/8/layout/process3"/>
    <dgm:cxn modelId="{CC7F5C44-A390-42EA-836D-C47AC4BBA535}" type="presParOf" srcId="{C0AF7109-7F2A-4CCE-8833-9DB044ECD516}" destId="{E41F111C-372F-40CB-8589-B212C823D9F2}" srcOrd="0" destOrd="0" presId="urn:microsoft.com/office/officeart/2005/8/layout/process3"/>
    <dgm:cxn modelId="{C872F39D-C05C-4130-9C27-60B62228A963}" type="presParOf" srcId="{E41F111C-372F-40CB-8589-B212C823D9F2}" destId="{BB1CA59C-A75B-4375-B542-E2E0E648EB10}" srcOrd="0" destOrd="0" presId="urn:microsoft.com/office/officeart/2005/8/layout/process3"/>
    <dgm:cxn modelId="{64AF153D-BDAA-41B2-852B-1B0E12A42FAE}" type="presParOf" srcId="{E41F111C-372F-40CB-8589-B212C823D9F2}" destId="{EF8F5236-0340-493C-B9D9-B3A942E4A3CB}" srcOrd="1" destOrd="0" presId="urn:microsoft.com/office/officeart/2005/8/layout/process3"/>
    <dgm:cxn modelId="{AFDEB8E0-85CA-4301-9B8C-403941177928}" type="presParOf" srcId="{E41F111C-372F-40CB-8589-B212C823D9F2}" destId="{B1D7C5D6-D6C2-498A-A7D1-07C7F4C6227D}" srcOrd="2" destOrd="0" presId="urn:microsoft.com/office/officeart/2005/8/layout/process3"/>
    <dgm:cxn modelId="{559B2135-5E10-4F2A-9899-885EEAFAA7B4}" type="presParOf" srcId="{C0AF7109-7F2A-4CCE-8833-9DB044ECD516}" destId="{04420842-EA97-4A51-89D3-A2F90A36D1FF}" srcOrd="1" destOrd="0" presId="urn:microsoft.com/office/officeart/2005/8/layout/process3"/>
    <dgm:cxn modelId="{E66C7618-5999-477B-8F7F-3271287DA5FB}" type="presParOf" srcId="{04420842-EA97-4A51-89D3-A2F90A36D1FF}" destId="{8CEF321D-E36F-405B-B848-4C8EBA4BA632}" srcOrd="0" destOrd="0" presId="urn:microsoft.com/office/officeart/2005/8/layout/process3"/>
    <dgm:cxn modelId="{23C71D52-E8AA-4E4F-9CFE-2CCC3FA679BA}" type="presParOf" srcId="{C0AF7109-7F2A-4CCE-8833-9DB044ECD516}" destId="{A058A2E5-9D2A-4FB3-B1FE-F4670B8F7FB1}" srcOrd="2" destOrd="0" presId="urn:microsoft.com/office/officeart/2005/8/layout/process3"/>
    <dgm:cxn modelId="{17B65278-436B-4AAA-889F-BE753AEEA914}" type="presParOf" srcId="{A058A2E5-9D2A-4FB3-B1FE-F4670B8F7FB1}" destId="{BD661006-AB25-48D9-A8A8-42784B0547F7}" srcOrd="0" destOrd="0" presId="urn:microsoft.com/office/officeart/2005/8/layout/process3"/>
    <dgm:cxn modelId="{37C8BBB0-D4CA-4394-A0EE-43B9CD136B16}" type="presParOf" srcId="{A058A2E5-9D2A-4FB3-B1FE-F4670B8F7FB1}" destId="{CB7B02EC-992B-483D-A17B-069D37BE1A12}" srcOrd="1" destOrd="0" presId="urn:microsoft.com/office/officeart/2005/8/layout/process3"/>
    <dgm:cxn modelId="{776AB7B8-6034-416B-9BE1-EC001753F6A4}" type="presParOf" srcId="{A058A2E5-9D2A-4FB3-B1FE-F4670B8F7FB1}" destId="{1C79E6F1-048A-45E4-A55A-8A159800C9B7}" srcOrd="2" destOrd="0" presId="urn:microsoft.com/office/officeart/2005/8/layout/process3"/>
    <dgm:cxn modelId="{134E31D9-196B-40AC-8381-D496B33D09AB}" type="presParOf" srcId="{C0AF7109-7F2A-4CCE-8833-9DB044ECD516}" destId="{74FCE671-D4CE-4ACE-BF62-6E17D0EDBDAE}" srcOrd="3" destOrd="0" presId="urn:microsoft.com/office/officeart/2005/8/layout/process3"/>
    <dgm:cxn modelId="{54F8132C-904A-4602-8873-DE21B97B606B}" type="presParOf" srcId="{74FCE671-D4CE-4ACE-BF62-6E17D0EDBDAE}" destId="{3658B107-1FC8-41E1-A69E-BAA263B5D845}" srcOrd="0" destOrd="0" presId="urn:microsoft.com/office/officeart/2005/8/layout/process3"/>
    <dgm:cxn modelId="{72EB84EA-59A9-4E52-A21D-01421DB62B18}" type="presParOf" srcId="{C0AF7109-7F2A-4CCE-8833-9DB044ECD516}" destId="{29083C29-F3BF-4937-BF05-BF48897534E7}" srcOrd="4" destOrd="0" presId="urn:microsoft.com/office/officeart/2005/8/layout/process3"/>
    <dgm:cxn modelId="{5C8FE502-74E5-440C-9139-E25AF5D3B084}" type="presParOf" srcId="{29083C29-F3BF-4937-BF05-BF48897534E7}" destId="{5694B11D-043D-47FE-8519-B04B8412E6B6}" srcOrd="0" destOrd="0" presId="urn:microsoft.com/office/officeart/2005/8/layout/process3"/>
    <dgm:cxn modelId="{DA9200C5-87FE-43CF-BDBA-8485042F0E45}" type="presParOf" srcId="{29083C29-F3BF-4937-BF05-BF48897534E7}" destId="{899B5DAE-D726-44CD-8E62-F8347BF6B20B}" srcOrd="1" destOrd="0" presId="urn:microsoft.com/office/officeart/2005/8/layout/process3"/>
    <dgm:cxn modelId="{99C61EFE-BD95-4641-8B3B-813D9B143D4A}" type="presParOf" srcId="{29083C29-F3BF-4937-BF05-BF48897534E7}" destId="{1F3EE162-24C4-46C7-A5B7-0B1AAF108738}"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B2D957-FE20-409E-B32D-35CA1FF23C45}" type="doc">
      <dgm:prSet loTypeId="urn:microsoft.com/office/officeart/2005/8/layout/hChevron3" loCatId="process" qsTypeId="urn:microsoft.com/office/officeart/2005/8/quickstyle/simple1" qsCatId="simple" csTypeId="urn:microsoft.com/office/officeart/2005/8/colors/accent1_2" csCatId="accent1" phldr="1"/>
      <dgm:spPr/>
    </dgm:pt>
    <dgm:pt modelId="{A24CBFC8-515B-4A44-8E90-CA744A7D8225}">
      <dgm:prSet phldrT="[Text]"/>
      <dgm:spPr>
        <a:solidFill>
          <a:srgbClr val="00B050"/>
        </a:solidFill>
      </dgm:spPr>
      <dgm:t>
        <a:bodyPr/>
        <a:lstStyle/>
        <a:p>
          <a:pPr rtl="0"/>
          <a:r>
            <a:rPr lang="en-US">
              <a:latin typeface="+mn-lt"/>
            </a:rPr>
            <a:t>FY21 Q3</a:t>
          </a:r>
        </a:p>
      </dgm:t>
    </dgm:pt>
    <dgm:pt modelId="{DFF22D4D-A392-4462-A3DF-E449E353E4E9}" type="parTrans" cxnId="{00A3E28D-D4BA-418B-A319-4FAA427C9810}">
      <dgm:prSet/>
      <dgm:spPr/>
      <dgm:t>
        <a:bodyPr/>
        <a:lstStyle/>
        <a:p>
          <a:endParaRPr lang="en-US"/>
        </a:p>
      </dgm:t>
    </dgm:pt>
    <dgm:pt modelId="{15CB2538-0B75-40CA-833C-85F3C4F63022}" type="sibTrans" cxnId="{00A3E28D-D4BA-418B-A319-4FAA427C9810}">
      <dgm:prSet/>
      <dgm:spPr/>
      <dgm:t>
        <a:bodyPr/>
        <a:lstStyle/>
        <a:p>
          <a:endParaRPr lang="en-US"/>
        </a:p>
      </dgm:t>
    </dgm:pt>
    <dgm:pt modelId="{9CD31BA5-FD19-4AE7-B454-355120798F98}">
      <dgm:prSet phldrT="[Text]"/>
      <dgm:spPr/>
      <dgm:t>
        <a:bodyPr/>
        <a:lstStyle/>
        <a:p>
          <a:r>
            <a:rPr lang="en-US">
              <a:latin typeface="+mn-lt"/>
            </a:rPr>
            <a:t>FY21 Q4</a:t>
          </a:r>
        </a:p>
      </dgm:t>
    </dgm:pt>
    <dgm:pt modelId="{B3B483B3-8DF8-4786-96E5-9E1E9EC10344}" type="parTrans" cxnId="{36547A0F-9CB4-4055-8115-FCB851E57813}">
      <dgm:prSet/>
      <dgm:spPr/>
      <dgm:t>
        <a:bodyPr/>
        <a:lstStyle/>
        <a:p>
          <a:endParaRPr lang="en-US"/>
        </a:p>
      </dgm:t>
    </dgm:pt>
    <dgm:pt modelId="{07B9DD29-553B-4485-88DC-971D30420765}" type="sibTrans" cxnId="{36547A0F-9CB4-4055-8115-FCB851E57813}">
      <dgm:prSet/>
      <dgm:spPr/>
      <dgm:t>
        <a:bodyPr/>
        <a:lstStyle/>
        <a:p>
          <a:endParaRPr lang="en-US"/>
        </a:p>
      </dgm:t>
    </dgm:pt>
    <dgm:pt modelId="{4610FA2A-02A8-4E8C-8CB5-E462EB3DA89B}">
      <dgm:prSet phldrT="[Text]"/>
      <dgm:spPr/>
      <dgm:t>
        <a:bodyPr/>
        <a:lstStyle/>
        <a:p>
          <a:r>
            <a:rPr lang="en-US">
              <a:latin typeface="+mn-lt"/>
            </a:rPr>
            <a:t>FY22 Q1</a:t>
          </a:r>
        </a:p>
      </dgm:t>
    </dgm:pt>
    <dgm:pt modelId="{23FB8F32-6235-456D-9192-F9F37DBF6D09}" type="parTrans" cxnId="{FCE85AE8-C2F4-4362-B476-6CB4699AA4A7}">
      <dgm:prSet/>
      <dgm:spPr/>
      <dgm:t>
        <a:bodyPr/>
        <a:lstStyle/>
        <a:p>
          <a:endParaRPr lang="en-US"/>
        </a:p>
      </dgm:t>
    </dgm:pt>
    <dgm:pt modelId="{A1DC756F-C2A5-4F4B-840D-07865295E778}" type="sibTrans" cxnId="{FCE85AE8-C2F4-4362-B476-6CB4699AA4A7}">
      <dgm:prSet/>
      <dgm:spPr/>
      <dgm:t>
        <a:bodyPr/>
        <a:lstStyle/>
        <a:p>
          <a:endParaRPr lang="en-US"/>
        </a:p>
      </dgm:t>
    </dgm:pt>
    <dgm:pt modelId="{DEEBFCF4-5FFD-4B3C-8A9D-8B3637C39E84}" type="pres">
      <dgm:prSet presAssocID="{5AB2D957-FE20-409E-B32D-35CA1FF23C45}" presName="Name0" presStyleCnt="0">
        <dgm:presLayoutVars>
          <dgm:dir/>
          <dgm:resizeHandles val="exact"/>
        </dgm:presLayoutVars>
      </dgm:prSet>
      <dgm:spPr/>
    </dgm:pt>
    <dgm:pt modelId="{A7BAE317-AD5D-42A3-9A82-6359442267B4}" type="pres">
      <dgm:prSet presAssocID="{A24CBFC8-515B-4A44-8E90-CA744A7D8225}" presName="parTxOnly" presStyleLbl="node1" presStyleIdx="0" presStyleCnt="3">
        <dgm:presLayoutVars>
          <dgm:bulletEnabled val="1"/>
        </dgm:presLayoutVars>
      </dgm:prSet>
      <dgm:spPr/>
    </dgm:pt>
    <dgm:pt modelId="{D5F8CC57-4C22-4A5E-B82A-C077F8AC8D12}" type="pres">
      <dgm:prSet presAssocID="{15CB2538-0B75-40CA-833C-85F3C4F63022}" presName="parSpace" presStyleCnt="0"/>
      <dgm:spPr/>
    </dgm:pt>
    <dgm:pt modelId="{AEBF6AFC-7D50-4A8B-8504-361FAC9060B8}" type="pres">
      <dgm:prSet presAssocID="{9CD31BA5-FD19-4AE7-B454-355120798F98}" presName="parTxOnly" presStyleLbl="node1" presStyleIdx="1" presStyleCnt="3">
        <dgm:presLayoutVars>
          <dgm:bulletEnabled val="1"/>
        </dgm:presLayoutVars>
      </dgm:prSet>
      <dgm:spPr/>
    </dgm:pt>
    <dgm:pt modelId="{B38FD5D0-0707-4E6C-A51C-113B7E73BC7E}" type="pres">
      <dgm:prSet presAssocID="{07B9DD29-553B-4485-88DC-971D30420765}" presName="parSpace" presStyleCnt="0"/>
      <dgm:spPr/>
    </dgm:pt>
    <dgm:pt modelId="{46851929-8B38-44AA-8C7B-D70913F6ACA1}" type="pres">
      <dgm:prSet presAssocID="{4610FA2A-02A8-4E8C-8CB5-E462EB3DA89B}" presName="parTxOnly" presStyleLbl="node1" presStyleIdx="2" presStyleCnt="3" custScaleX="77717">
        <dgm:presLayoutVars>
          <dgm:bulletEnabled val="1"/>
        </dgm:presLayoutVars>
      </dgm:prSet>
      <dgm:spPr/>
    </dgm:pt>
  </dgm:ptLst>
  <dgm:cxnLst>
    <dgm:cxn modelId="{36547A0F-9CB4-4055-8115-FCB851E57813}" srcId="{5AB2D957-FE20-409E-B32D-35CA1FF23C45}" destId="{9CD31BA5-FD19-4AE7-B454-355120798F98}" srcOrd="1" destOrd="0" parTransId="{B3B483B3-8DF8-4786-96E5-9E1E9EC10344}" sibTransId="{07B9DD29-553B-4485-88DC-971D30420765}"/>
    <dgm:cxn modelId="{79D1953C-E1BD-4F00-8EFE-40F6BAD12417}" type="presOf" srcId="{5AB2D957-FE20-409E-B32D-35CA1FF23C45}" destId="{DEEBFCF4-5FFD-4B3C-8A9D-8B3637C39E84}" srcOrd="0" destOrd="0" presId="urn:microsoft.com/office/officeart/2005/8/layout/hChevron3"/>
    <dgm:cxn modelId="{00A3E28D-D4BA-418B-A319-4FAA427C9810}" srcId="{5AB2D957-FE20-409E-B32D-35CA1FF23C45}" destId="{A24CBFC8-515B-4A44-8E90-CA744A7D8225}" srcOrd="0" destOrd="0" parTransId="{DFF22D4D-A392-4462-A3DF-E449E353E4E9}" sibTransId="{15CB2538-0B75-40CA-833C-85F3C4F63022}"/>
    <dgm:cxn modelId="{968E11DC-BE46-4FA2-8359-D32DDBA9B788}" type="presOf" srcId="{4610FA2A-02A8-4E8C-8CB5-E462EB3DA89B}" destId="{46851929-8B38-44AA-8C7B-D70913F6ACA1}" srcOrd="0" destOrd="0" presId="urn:microsoft.com/office/officeart/2005/8/layout/hChevron3"/>
    <dgm:cxn modelId="{902A9DE5-9DAA-49E2-A29A-392BDCC16C35}" type="presOf" srcId="{A24CBFC8-515B-4A44-8E90-CA744A7D8225}" destId="{A7BAE317-AD5D-42A3-9A82-6359442267B4}" srcOrd="0" destOrd="0" presId="urn:microsoft.com/office/officeart/2005/8/layout/hChevron3"/>
    <dgm:cxn modelId="{FCE85AE8-C2F4-4362-B476-6CB4699AA4A7}" srcId="{5AB2D957-FE20-409E-B32D-35CA1FF23C45}" destId="{4610FA2A-02A8-4E8C-8CB5-E462EB3DA89B}" srcOrd="2" destOrd="0" parTransId="{23FB8F32-6235-456D-9192-F9F37DBF6D09}" sibTransId="{A1DC756F-C2A5-4F4B-840D-07865295E778}"/>
    <dgm:cxn modelId="{0AA757FA-7915-44BF-80DE-358D0FC80CB9}" type="presOf" srcId="{9CD31BA5-FD19-4AE7-B454-355120798F98}" destId="{AEBF6AFC-7D50-4A8B-8504-361FAC9060B8}" srcOrd="0" destOrd="0" presId="urn:microsoft.com/office/officeart/2005/8/layout/hChevron3"/>
    <dgm:cxn modelId="{08B08604-165E-43A1-BA52-F3F44BE2F5FD}" type="presParOf" srcId="{DEEBFCF4-5FFD-4B3C-8A9D-8B3637C39E84}" destId="{A7BAE317-AD5D-42A3-9A82-6359442267B4}" srcOrd="0" destOrd="0" presId="urn:microsoft.com/office/officeart/2005/8/layout/hChevron3"/>
    <dgm:cxn modelId="{76BC9B8A-1D03-4931-97D8-1A865E603BCE}" type="presParOf" srcId="{DEEBFCF4-5FFD-4B3C-8A9D-8B3637C39E84}" destId="{D5F8CC57-4C22-4A5E-B82A-C077F8AC8D12}" srcOrd="1" destOrd="0" presId="urn:microsoft.com/office/officeart/2005/8/layout/hChevron3"/>
    <dgm:cxn modelId="{A936E2E1-7288-40F6-AC6F-C84F01DA7859}" type="presParOf" srcId="{DEEBFCF4-5FFD-4B3C-8A9D-8B3637C39E84}" destId="{AEBF6AFC-7D50-4A8B-8504-361FAC9060B8}" srcOrd="2" destOrd="0" presId="urn:microsoft.com/office/officeart/2005/8/layout/hChevron3"/>
    <dgm:cxn modelId="{ACA685D3-2F63-47C8-9DB7-EEFDC2FEE402}" type="presParOf" srcId="{DEEBFCF4-5FFD-4B3C-8A9D-8B3637C39E84}" destId="{B38FD5D0-0707-4E6C-A51C-113B7E73BC7E}" srcOrd="3" destOrd="0" presId="urn:microsoft.com/office/officeart/2005/8/layout/hChevron3"/>
    <dgm:cxn modelId="{E22CAF32-7A44-4463-BEA1-350A7BB04489}" type="presParOf" srcId="{DEEBFCF4-5FFD-4B3C-8A9D-8B3637C39E84}" destId="{46851929-8B38-44AA-8C7B-D70913F6ACA1}" srcOrd="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C5D29B-A712-47A3-A049-3F617290EAC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F0960692-05D3-4AA9-A455-02A02FA62E13}">
      <dgm:prSet/>
      <dgm:spPr/>
      <dgm:t>
        <a:bodyPr/>
        <a:lstStyle/>
        <a:p>
          <a:r>
            <a:rPr lang="en-US" dirty="0">
              <a:solidFill>
                <a:srgbClr val="34164A"/>
              </a:solidFill>
            </a:rPr>
            <a:t>Develop process for provisioning PID Services for other repositories and systems</a:t>
          </a:r>
        </a:p>
      </dgm:t>
    </dgm:pt>
    <dgm:pt modelId="{3C2F80D5-1940-4F1D-B4D6-A3231FD32248}" type="parTrans" cxnId="{C583879C-3FBA-4FC8-980C-9AB44C5F341A}">
      <dgm:prSet/>
      <dgm:spPr/>
      <dgm:t>
        <a:bodyPr/>
        <a:lstStyle/>
        <a:p>
          <a:endParaRPr lang="en-US"/>
        </a:p>
      </dgm:t>
    </dgm:pt>
    <dgm:pt modelId="{44B79402-DDF8-421B-8466-692EB2C249FE}" type="sibTrans" cxnId="{C583879C-3FBA-4FC8-980C-9AB44C5F341A}">
      <dgm:prSet/>
      <dgm:spPr/>
      <dgm:t>
        <a:bodyPr/>
        <a:lstStyle/>
        <a:p>
          <a:endParaRPr lang="en-US"/>
        </a:p>
      </dgm:t>
    </dgm:pt>
    <dgm:pt modelId="{7F63EDE0-6943-4247-A6FE-639AB2CB3294}">
      <dgm:prSet/>
      <dgm:spPr/>
      <dgm:t>
        <a:bodyPr/>
        <a:lstStyle/>
        <a:p>
          <a:r>
            <a:rPr lang="en-US" dirty="0">
              <a:solidFill>
                <a:srgbClr val="34164A"/>
              </a:solidFill>
            </a:rPr>
            <a:t>Provide mediated PID Services for lower-volume use cases</a:t>
          </a:r>
        </a:p>
      </dgm:t>
    </dgm:pt>
    <dgm:pt modelId="{9E43014E-B987-41CB-B075-ED8C7D735A8D}" type="parTrans" cxnId="{572AD7DE-C3D6-42B7-A843-AE4A5A21F238}">
      <dgm:prSet/>
      <dgm:spPr/>
      <dgm:t>
        <a:bodyPr/>
        <a:lstStyle/>
        <a:p>
          <a:endParaRPr lang="en-US"/>
        </a:p>
      </dgm:t>
    </dgm:pt>
    <dgm:pt modelId="{8FB2489F-1322-4D05-B3E5-B396C99C9A2E}" type="sibTrans" cxnId="{572AD7DE-C3D6-42B7-A843-AE4A5A21F238}">
      <dgm:prSet/>
      <dgm:spPr/>
      <dgm:t>
        <a:bodyPr/>
        <a:lstStyle/>
        <a:p>
          <a:endParaRPr lang="en-US"/>
        </a:p>
      </dgm:t>
    </dgm:pt>
    <dgm:pt modelId="{DC64F93A-4653-4848-9479-421D2B43208C}">
      <dgm:prSet/>
      <dgm:spPr/>
      <dgm:t>
        <a:bodyPr/>
        <a:lstStyle/>
        <a:p>
          <a:r>
            <a:rPr lang="en-US">
              <a:solidFill>
                <a:srgbClr val="34164A"/>
              </a:solidFill>
            </a:rPr>
            <a:t>Leverage ORCID and </a:t>
          </a:r>
          <a:r>
            <a:rPr lang="en-US" err="1">
              <a:solidFill>
                <a:srgbClr val="34164A"/>
              </a:solidFill>
            </a:rPr>
            <a:t>DataCite</a:t>
          </a:r>
          <a:r>
            <a:rPr lang="en-US">
              <a:solidFill>
                <a:srgbClr val="34164A"/>
              </a:solidFill>
            </a:rPr>
            <a:t> for search and discovery services</a:t>
          </a:r>
        </a:p>
      </dgm:t>
    </dgm:pt>
    <dgm:pt modelId="{9978732A-A1FA-4013-A259-C19A936E41C5}" type="parTrans" cxnId="{64DF14BA-92B3-4DDB-B5EB-8CBF71A9E20F}">
      <dgm:prSet/>
      <dgm:spPr/>
      <dgm:t>
        <a:bodyPr/>
        <a:lstStyle/>
        <a:p>
          <a:endParaRPr lang="en-US"/>
        </a:p>
      </dgm:t>
    </dgm:pt>
    <dgm:pt modelId="{97EB7111-4C7A-41F8-A98D-BC7B07E96013}" type="sibTrans" cxnId="{64DF14BA-92B3-4DDB-B5EB-8CBF71A9E20F}">
      <dgm:prSet/>
      <dgm:spPr/>
      <dgm:t>
        <a:bodyPr/>
        <a:lstStyle/>
        <a:p>
          <a:endParaRPr lang="en-US"/>
        </a:p>
      </dgm:t>
    </dgm:pt>
    <dgm:pt modelId="{78D16514-7082-4C72-9039-4DCB4928F4A7}">
      <dgm:prSet custT="1"/>
      <dgm:spPr/>
      <dgm:t>
        <a:bodyPr/>
        <a:lstStyle/>
        <a:p>
          <a:r>
            <a:rPr lang="en-US" sz="2100" b="1" dirty="0"/>
            <a:t>Extend Services</a:t>
          </a:r>
        </a:p>
        <a:p>
          <a:r>
            <a:rPr lang="en-US" sz="1400" dirty="0"/>
            <a:t>    Other NASA Organizations</a:t>
          </a:r>
          <a:endParaRPr lang="en-US" dirty="0">
            <a:solidFill>
              <a:srgbClr val="34164A"/>
            </a:solidFill>
          </a:endParaRPr>
        </a:p>
      </dgm:t>
    </dgm:pt>
    <dgm:pt modelId="{42C45286-7F15-4297-9AB6-DEB0E34A2CF2}" type="parTrans" cxnId="{986D4BD5-E0DC-4CE0-817A-48033D3E703B}">
      <dgm:prSet/>
      <dgm:spPr/>
      <dgm:t>
        <a:bodyPr/>
        <a:lstStyle/>
        <a:p>
          <a:endParaRPr lang="en-US"/>
        </a:p>
      </dgm:t>
    </dgm:pt>
    <dgm:pt modelId="{38ED1894-1613-4E84-88BF-8E733DA2A7A4}" type="sibTrans" cxnId="{986D4BD5-E0DC-4CE0-817A-48033D3E703B}">
      <dgm:prSet/>
      <dgm:spPr/>
      <dgm:t>
        <a:bodyPr/>
        <a:lstStyle/>
        <a:p>
          <a:endParaRPr lang="en-US"/>
        </a:p>
      </dgm:t>
    </dgm:pt>
    <dgm:pt modelId="{C0AF7109-7F2A-4CCE-8833-9DB044ECD516}" type="pres">
      <dgm:prSet presAssocID="{34C5D29B-A712-47A3-A049-3F617290EAC1}" presName="linearFlow" presStyleCnt="0">
        <dgm:presLayoutVars>
          <dgm:dir/>
          <dgm:animLvl val="lvl"/>
          <dgm:resizeHandles val="exact"/>
        </dgm:presLayoutVars>
      </dgm:prSet>
      <dgm:spPr/>
    </dgm:pt>
    <dgm:pt modelId="{3EC28557-4B6E-4ED8-AD20-F3A3E5D924DF}" type="pres">
      <dgm:prSet presAssocID="{78D16514-7082-4C72-9039-4DCB4928F4A7}" presName="composite" presStyleCnt="0"/>
      <dgm:spPr/>
    </dgm:pt>
    <dgm:pt modelId="{7341EC34-AEE1-4883-BC75-2D06D1323539}" type="pres">
      <dgm:prSet presAssocID="{78D16514-7082-4C72-9039-4DCB4928F4A7}" presName="parTx" presStyleLbl="node1" presStyleIdx="0" presStyleCnt="1">
        <dgm:presLayoutVars>
          <dgm:chMax val="0"/>
          <dgm:chPref val="0"/>
          <dgm:bulletEnabled val="1"/>
        </dgm:presLayoutVars>
      </dgm:prSet>
      <dgm:spPr/>
    </dgm:pt>
    <dgm:pt modelId="{73976958-D3D9-49FA-B63A-1545BA897E47}" type="pres">
      <dgm:prSet presAssocID="{78D16514-7082-4C72-9039-4DCB4928F4A7}" presName="parSh" presStyleLbl="node1" presStyleIdx="0" presStyleCnt="1" custScaleY="160763"/>
      <dgm:spPr/>
    </dgm:pt>
    <dgm:pt modelId="{95247B76-1B8D-467C-9529-3E85407D51E0}" type="pres">
      <dgm:prSet presAssocID="{78D16514-7082-4C72-9039-4DCB4928F4A7}" presName="desTx" presStyleLbl="fgAcc1" presStyleIdx="0" presStyleCnt="1" custScaleY="84976">
        <dgm:presLayoutVars>
          <dgm:bulletEnabled val="1"/>
        </dgm:presLayoutVars>
      </dgm:prSet>
      <dgm:spPr/>
    </dgm:pt>
  </dgm:ptLst>
  <dgm:cxnLst>
    <dgm:cxn modelId="{15C7B811-F3C1-473D-9C64-8051B8C5CED5}" type="presOf" srcId="{78D16514-7082-4C72-9039-4DCB4928F4A7}" destId="{7341EC34-AEE1-4883-BC75-2D06D1323539}" srcOrd="0" destOrd="0" presId="urn:microsoft.com/office/officeart/2005/8/layout/process3"/>
    <dgm:cxn modelId="{25BCBF16-229B-4BD3-A234-73FE428BEBC6}" type="presOf" srcId="{7F63EDE0-6943-4247-A6FE-639AB2CB3294}" destId="{95247B76-1B8D-467C-9529-3E85407D51E0}" srcOrd="0" destOrd="1" presId="urn:microsoft.com/office/officeart/2005/8/layout/process3"/>
    <dgm:cxn modelId="{B6C1E848-79B4-4CF0-B4AC-B8907FE7A6FF}" type="presOf" srcId="{DC64F93A-4653-4848-9479-421D2B43208C}" destId="{95247B76-1B8D-467C-9529-3E85407D51E0}" srcOrd="0" destOrd="2" presId="urn:microsoft.com/office/officeart/2005/8/layout/process3"/>
    <dgm:cxn modelId="{F4F2BB99-84C6-4BDD-BED4-A02D08224868}" type="presOf" srcId="{34C5D29B-A712-47A3-A049-3F617290EAC1}" destId="{C0AF7109-7F2A-4CCE-8833-9DB044ECD516}" srcOrd="0" destOrd="0" presId="urn:microsoft.com/office/officeart/2005/8/layout/process3"/>
    <dgm:cxn modelId="{6062C699-8DED-4D72-BEA3-F1E4C612758B}" type="presOf" srcId="{F0960692-05D3-4AA9-A455-02A02FA62E13}" destId="{95247B76-1B8D-467C-9529-3E85407D51E0}" srcOrd="0" destOrd="0" presId="urn:microsoft.com/office/officeart/2005/8/layout/process3"/>
    <dgm:cxn modelId="{C583879C-3FBA-4FC8-980C-9AB44C5F341A}" srcId="{78D16514-7082-4C72-9039-4DCB4928F4A7}" destId="{F0960692-05D3-4AA9-A455-02A02FA62E13}" srcOrd="0" destOrd="0" parTransId="{3C2F80D5-1940-4F1D-B4D6-A3231FD32248}" sibTransId="{44B79402-DDF8-421B-8466-692EB2C249FE}"/>
    <dgm:cxn modelId="{64DF14BA-92B3-4DDB-B5EB-8CBF71A9E20F}" srcId="{78D16514-7082-4C72-9039-4DCB4928F4A7}" destId="{DC64F93A-4653-4848-9479-421D2B43208C}" srcOrd="2" destOrd="0" parTransId="{9978732A-A1FA-4013-A259-C19A936E41C5}" sibTransId="{97EB7111-4C7A-41F8-A98D-BC7B07E96013}"/>
    <dgm:cxn modelId="{986D4BD5-E0DC-4CE0-817A-48033D3E703B}" srcId="{34C5D29B-A712-47A3-A049-3F617290EAC1}" destId="{78D16514-7082-4C72-9039-4DCB4928F4A7}" srcOrd="0" destOrd="0" parTransId="{42C45286-7F15-4297-9AB6-DEB0E34A2CF2}" sibTransId="{38ED1894-1613-4E84-88BF-8E733DA2A7A4}"/>
    <dgm:cxn modelId="{36144FDD-05C1-4472-B9D0-A51F49F46928}" type="presOf" srcId="{78D16514-7082-4C72-9039-4DCB4928F4A7}" destId="{73976958-D3D9-49FA-B63A-1545BA897E47}" srcOrd="1" destOrd="0" presId="urn:microsoft.com/office/officeart/2005/8/layout/process3"/>
    <dgm:cxn modelId="{572AD7DE-C3D6-42B7-A843-AE4A5A21F238}" srcId="{78D16514-7082-4C72-9039-4DCB4928F4A7}" destId="{7F63EDE0-6943-4247-A6FE-639AB2CB3294}" srcOrd="1" destOrd="0" parTransId="{9E43014E-B987-41CB-B075-ED8C7D735A8D}" sibTransId="{8FB2489F-1322-4D05-B3E5-B396C99C9A2E}"/>
    <dgm:cxn modelId="{D1CF57C7-385F-4BFB-9044-C9A646C74EB7}" type="presParOf" srcId="{C0AF7109-7F2A-4CCE-8833-9DB044ECD516}" destId="{3EC28557-4B6E-4ED8-AD20-F3A3E5D924DF}" srcOrd="0" destOrd="0" presId="urn:microsoft.com/office/officeart/2005/8/layout/process3"/>
    <dgm:cxn modelId="{AAF3B0AD-6677-4EE5-B861-84E2636904B7}" type="presParOf" srcId="{3EC28557-4B6E-4ED8-AD20-F3A3E5D924DF}" destId="{7341EC34-AEE1-4883-BC75-2D06D1323539}" srcOrd="0" destOrd="0" presId="urn:microsoft.com/office/officeart/2005/8/layout/process3"/>
    <dgm:cxn modelId="{CD4F592D-181A-4E9A-9967-E4E5CAE67B62}" type="presParOf" srcId="{3EC28557-4B6E-4ED8-AD20-F3A3E5D924DF}" destId="{73976958-D3D9-49FA-B63A-1545BA897E47}" srcOrd="1" destOrd="0" presId="urn:microsoft.com/office/officeart/2005/8/layout/process3"/>
    <dgm:cxn modelId="{7001FE1C-3071-4A09-9A5B-C006C9F09FF4}" type="presParOf" srcId="{3EC28557-4B6E-4ED8-AD20-F3A3E5D924DF}" destId="{95247B76-1B8D-467C-9529-3E85407D51E0}"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B2D957-FE20-409E-B32D-35CA1FF23C45}" type="doc">
      <dgm:prSet loTypeId="urn:microsoft.com/office/officeart/2005/8/layout/hChevron3" loCatId="process" qsTypeId="urn:microsoft.com/office/officeart/2005/8/quickstyle/simple1" qsCatId="simple" csTypeId="urn:microsoft.com/office/officeart/2005/8/colors/accent1_2" csCatId="accent1" phldr="1"/>
      <dgm:spPr/>
    </dgm:pt>
    <dgm:pt modelId="{4610FA2A-02A8-4E8C-8CB5-E462EB3DA89B}">
      <dgm:prSet phldrT="[Text]"/>
      <dgm:spPr/>
      <dgm:t>
        <a:bodyPr/>
        <a:lstStyle/>
        <a:p>
          <a:r>
            <a:rPr lang="en-US">
              <a:latin typeface="+mn-lt"/>
            </a:rPr>
            <a:t>FY22 Q1</a:t>
          </a:r>
        </a:p>
      </dgm:t>
    </dgm:pt>
    <dgm:pt modelId="{23FB8F32-6235-456D-9192-F9F37DBF6D09}" type="parTrans" cxnId="{FCE85AE8-C2F4-4362-B476-6CB4699AA4A7}">
      <dgm:prSet/>
      <dgm:spPr/>
      <dgm:t>
        <a:bodyPr/>
        <a:lstStyle/>
        <a:p>
          <a:endParaRPr lang="en-US"/>
        </a:p>
      </dgm:t>
    </dgm:pt>
    <dgm:pt modelId="{A1DC756F-C2A5-4F4B-840D-07865295E778}" type="sibTrans" cxnId="{FCE85AE8-C2F4-4362-B476-6CB4699AA4A7}">
      <dgm:prSet/>
      <dgm:spPr/>
      <dgm:t>
        <a:bodyPr/>
        <a:lstStyle/>
        <a:p>
          <a:endParaRPr lang="en-US"/>
        </a:p>
      </dgm:t>
    </dgm:pt>
    <dgm:pt modelId="{DEEBFCF4-5FFD-4B3C-8A9D-8B3637C39E84}" type="pres">
      <dgm:prSet presAssocID="{5AB2D957-FE20-409E-B32D-35CA1FF23C45}" presName="Name0" presStyleCnt="0">
        <dgm:presLayoutVars>
          <dgm:dir/>
          <dgm:resizeHandles val="exact"/>
        </dgm:presLayoutVars>
      </dgm:prSet>
      <dgm:spPr/>
    </dgm:pt>
    <dgm:pt modelId="{46851929-8B38-44AA-8C7B-D70913F6ACA1}" type="pres">
      <dgm:prSet presAssocID="{4610FA2A-02A8-4E8C-8CB5-E462EB3DA89B}" presName="parTxOnly" presStyleLbl="node1" presStyleIdx="0" presStyleCnt="1" custScaleX="77717" custLinFactNeighborX="783">
        <dgm:presLayoutVars>
          <dgm:bulletEnabled val="1"/>
        </dgm:presLayoutVars>
      </dgm:prSet>
      <dgm:spPr/>
    </dgm:pt>
  </dgm:ptLst>
  <dgm:cxnLst>
    <dgm:cxn modelId="{79D1953C-E1BD-4F00-8EFE-40F6BAD12417}" type="presOf" srcId="{5AB2D957-FE20-409E-B32D-35CA1FF23C45}" destId="{DEEBFCF4-5FFD-4B3C-8A9D-8B3637C39E84}" srcOrd="0" destOrd="0" presId="urn:microsoft.com/office/officeart/2005/8/layout/hChevron3"/>
    <dgm:cxn modelId="{968E11DC-BE46-4FA2-8359-D32DDBA9B788}" type="presOf" srcId="{4610FA2A-02A8-4E8C-8CB5-E462EB3DA89B}" destId="{46851929-8B38-44AA-8C7B-D70913F6ACA1}" srcOrd="0" destOrd="0" presId="urn:microsoft.com/office/officeart/2005/8/layout/hChevron3"/>
    <dgm:cxn modelId="{FCE85AE8-C2F4-4362-B476-6CB4699AA4A7}" srcId="{5AB2D957-FE20-409E-B32D-35CA1FF23C45}" destId="{4610FA2A-02A8-4E8C-8CB5-E462EB3DA89B}" srcOrd="0" destOrd="0" parTransId="{23FB8F32-6235-456D-9192-F9F37DBF6D09}" sibTransId="{A1DC756F-C2A5-4F4B-840D-07865295E778}"/>
    <dgm:cxn modelId="{E22CAF32-7A44-4463-BEA1-350A7BB04489}" type="presParOf" srcId="{DEEBFCF4-5FFD-4B3C-8A9D-8B3637C39E84}" destId="{46851929-8B38-44AA-8C7B-D70913F6ACA1}"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4B5BA-C6DB-46B7-B60A-CC2CD2B80FBB}">
      <dsp:nvSpPr>
        <dsp:cNvPr id="0" name=""/>
        <dsp:cNvSpPr/>
      </dsp:nvSpPr>
      <dsp:spPr>
        <a:xfrm>
          <a:off x="3286" y="176276"/>
          <a:ext cx="3203971"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a:t>Publications</a:t>
          </a:r>
        </a:p>
      </dsp:txBody>
      <dsp:txXfrm>
        <a:off x="3286" y="176276"/>
        <a:ext cx="3203971" cy="432000"/>
      </dsp:txXfrm>
    </dsp:sp>
    <dsp:sp modelId="{2C3603B0-82F1-4ED1-BDC3-FD8B5971DE2C}">
      <dsp:nvSpPr>
        <dsp:cNvPr id="0" name=""/>
        <dsp:cNvSpPr/>
      </dsp:nvSpPr>
      <dsp:spPr>
        <a:xfrm>
          <a:off x="3286" y="608276"/>
          <a:ext cx="3203971" cy="35667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Satisfy by submitting an exact copy of the accepted manuscript on acceptance by the publisher; or, if the publisher has an agreement in place with the repository to later transmit the edited and formatted Version of Record (</a:t>
          </a:r>
          <a:r>
            <a:rPr lang="en-US" sz="1500" kern="1200" err="1"/>
            <a:t>VoR</a:t>
          </a:r>
          <a:r>
            <a:rPr lang="en-US" sz="1500" kern="1200"/>
            <a:t>) to the repository</a:t>
          </a:r>
        </a:p>
        <a:p>
          <a:pPr marL="114300" lvl="1" indent="-114300" algn="l" defTabSz="666750">
            <a:lnSpc>
              <a:spcPct val="90000"/>
            </a:lnSpc>
            <a:spcBef>
              <a:spcPct val="0"/>
            </a:spcBef>
            <a:spcAft>
              <a:spcPct val="15000"/>
            </a:spcAft>
            <a:buChar char="•"/>
          </a:pPr>
          <a:r>
            <a:rPr lang="en-US" sz="1500" kern="1200"/>
            <a:t>Required annual and final reporting requirements for awardees regarding publications will be defined in the award instrument.</a:t>
          </a:r>
        </a:p>
        <a:p>
          <a:pPr marL="114300" lvl="1" indent="-114300" algn="l" defTabSz="666750">
            <a:lnSpc>
              <a:spcPct val="90000"/>
            </a:lnSpc>
            <a:spcBef>
              <a:spcPct val="0"/>
            </a:spcBef>
            <a:spcAft>
              <a:spcPct val="15000"/>
            </a:spcAft>
            <a:buChar char="•"/>
          </a:pPr>
          <a:r>
            <a:rPr lang="en-US" sz="1500" kern="1200" dirty="0">
              <a:highlight>
                <a:srgbClr val="FFFF00"/>
              </a:highlight>
            </a:rPr>
            <a:t>The defined applicability to “peer-reviewed publications” focuses on journal articles. </a:t>
          </a:r>
        </a:p>
      </dsp:txBody>
      <dsp:txXfrm>
        <a:off x="3286" y="608276"/>
        <a:ext cx="3203971" cy="3566784"/>
      </dsp:txXfrm>
    </dsp:sp>
    <dsp:sp modelId="{555E83C5-DE55-4CB7-A3B6-0BC03428B1E9}">
      <dsp:nvSpPr>
        <dsp:cNvPr id="0" name=""/>
        <dsp:cNvSpPr/>
      </dsp:nvSpPr>
      <dsp:spPr>
        <a:xfrm>
          <a:off x="3655814" y="176276"/>
          <a:ext cx="3203971"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a:t>Data Products</a:t>
          </a:r>
        </a:p>
      </dsp:txBody>
      <dsp:txXfrm>
        <a:off x="3655814" y="176276"/>
        <a:ext cx="3203971" cy="432000"/>
      </dsp:txXfrm>
    </dsp:sp>
    <dsp:sp modelId="{6DB539D6-F966-4774-BC1B-0E913DAB608A}">
      <dsp:nvSpPr>
        <dsp:cNvPr id="0" name=""/>
        <dsp:cNvSpPr/>
      </dsp:nvSpPr>
      <dsp:spPr>
        <a:xfrm>
          <a:off x="3655814" y="608276"/>
          <a:ext cx="3203971" cy="35667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Research data are defined as the recorded factual material commonly accepted in the scientific community </a:t>
          </a:r>
          <a:r>
            <a:rPr lang="en-US" sz="1500" kern="1200" dirty="0">
              <a:highlight>
                <a:srgbClr val="FFFF00"/>
              </a:highlight>
            </a:rPr>
            <a:t>as necessary to validate research findings</a:t>
          </a:r>
        </a:p>
        <a:p>
          <a:pPr marL="114300" lvl="1" indent="-114300" algn="l" defTabSz="666750">
            <a:lnSpc>
              <a:spcPct val="90000"/>
            </a:lnSpc>
            <a:spcBef>
              <a:spcPct val="0"/>
            </a:spcBef>
            <a:spcAft>
              <a:spcPct val="15000"/>
            </a:spcAft>
            <a:buChar char="•"/>
          </a:pPr>
          <a:r>
            <a:rPr lang="en-US" sz="1500" kern="1200"/>
            <a:t>Data are understood to include not only the recorded technical information, but also</a:t>
          </a:r>
        </a:p>
        <a:p>
          <a:pPr marL="228600" lvl="2" indent="-114300" algn="l" defTabSz="666750">
            <a:lnSpc>
              <a:spcPct val="90000"/>
            </a:lnSpc>
            <a:spcBef>
              <a:spcPct val="0"/>
            </a:spcBef>
            <a:spcAft>
              <a:spcPct val="15000"/>
            </a:spcAft>
            <a:buChar char="•"/>
          </a:pPr>
          <a:r>
            <a:rPr lang="en-US" sz="1500" kern="1200"/>
            <a:t>metadata (describing the data)</a:t>
          </a:r>
        </a:p>
        <a:p>
          <a:pPr marL="228600" lvl="2" indent="-114300" algn="l" defTabSz="666750">
            <a:lnSpc>
              <a:spcPct val="90000"/>
            </a:lnSpc>
            <a:spcBef>
              <a:spcPct val="0"/>
            </a:spcBef>
            <a:spcAft>
              <a:spcPct val="15000"/>
            </a:spcAft>
            <a:buChar char="•"/>
          </a:pPr>
          <a:r>
            <a:rPr lang="en-US" sz="1500" kern="1200"/>
            <a:t>descriptions of the software required to read and use the data</a:t>
          </a:r>
        </a:p>
        <a:p>
          <a:pPr marL="228600" lvl="2" indent="-114300" algn="l" defTabSz="666750">
            <a:lnSpc>
              <a:spcPct val="90000"/>
            </a:lnSpc>
            <a:spcBef>
              <a:spcPct val="0"/>
            </a:spcBef>
            <a:spcAft>
              <a:spcPct val="15000"/>
            </a:spcAft>
            <a:buChar char="•"/>
          </a:pPr>
          <a:r>
            <a:rPr lang="en-US" sz="1500" kern="1200"/>
            <a:t>associated software documentation</a:t>
          </a:r>
        </a:p>
        <a:p>
          <a:pPr marL="228600" lvl="2" indent="-114300" algn="l" defTabSz="666750">
            <a:lnSpc>
              <a:spcPct val="90000"/>
            </a:lnSpc>
            <a:spcBef>
              <a:spcPct val="0"/>
            </a:spcBef>
            <a:spcAft>
              <a:spcPct val="15000"/>
            </a:spcAft>
            <a:buChar char="•"/>
          </a:pPr>
          <a:r>
            <a:rPr lang="en-US" sz="1500" kern="1200"/>
            <a:t>associated data (e.g., calibrations). </a:t>
          </a:r>
        </a:p>
      </dsp:txBody>
      <dsp:txXfrm>
        <a:off x="3655814" y="608276"/>
        <a:ext cx="3203971" cy="3566784"/>
      </dsp:txXfrm>
    </dsp:sp>
    <dsp:sp modelId="{61B33FA3-3FD5-4CDC-8435-4788CFE0F899}">
      <dsp:nvSpPr>
        <dsp:cNvPr id="0" name=""/>
        <dsp:cNvSpPr/>
      </dsp:nvSpPr>
      <dsp:spPr>
        <a:xfrm>
          <a:off x="7308342" y="176276"/>
          <a:ext cx="3203971"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a:t>Data Management Plans (DMP</a:t>
          </a:r>
          <a:r>
            <a:rPr lang="en-US" sz="1500" kern="1200"/>
            <a:t>)</a:t>
          </a:r>
        </a:p>
      </dsp:txBody>
      <dsp:txXfrm>
        <a:off x="7308342" y="176276"/>
        <a:ext cx="3203971" cy="432000"/>
      </dsp:txXfrm>
    </dsp:sp>
    <dsp:sp modelId="{55CDB74C-8540-42AB-A0CF-67EA24C818F5}">
      <dsp:nvSpPr>
        <dsp:cNvPr id="0" name=""/>
        <dsp:cNvSpPr/>
      </dsp:nvSpPr>
      <dsp:spPr>
        <a:xfrm>
          <a:off x="7308342" y="608276"/>
          <a:ext cx="3203971" cy="35667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Data sharing and preservation to enable validation of published results</a:t>
          </a:r>
        </a:p>
        <a:p>
          <a:pPr marL="114300" lvl="1" indent="-114300" algn="l" defTabSz="666750">
            <a:lnSpc>
              <a:spcPct val="90000"/>
            </a:lnSpc>
            <a:spcBef>
              <a:spcPct val="0"/>
            </a:spcBef>
            <a:spcAft>
              <a:spcPct val="15000"/>
            </a:spcAft>
            <a:buChar char="•"/>
          </a:pPr>
          <a:r>
            <a:rPr lang="en-US" sz="1500" kern="1200" dirty="0">
              <a:highlight>
                <a:srgbClr val="FFFF00"/>
              </a:highlight>
            </a:rPr>
            <a:t>Cover research data that underlie the results and findings in peer-reviewed publications</a:t>
          </a:r>
        </a:p>
        <a:p>
          <a:pPr marL="114300" lvl="1" indent="-114300" algn="l" defTabSz="666750">
            <a:lnSpc>
              <a:spcPct val="90000"/>
            </a:lnSpc>
            <a:spcBef>
              <a:spcPct val="0"/>
            </a:spcBef>
            <a:spcAft>
              <a:spcPct val="15000"/>
            </a:spcAft>
            <a:buChar char="•"/>
          </a:pPr>
          <a:r>
            <a:rPr lang="en-US" sz="1500" kern="1200"/>
            <a:t>Core elements outlined in </a:t>
          </a:r>
          <a:r>
            <a:rPr lang="en-US" sz="1500" i="1" kern="1200"/>
            <a:t>NASA Plan</a:t>
          </a:r>
        </a:p>
        <a:p>
          <a:pPr marL="114300" lvl="1" indent="-114300" algn="l" defTabSz="666750">
            <a:lnSpc>
              <a:spcPct val="90000"/>
            </a:lnSpc>
            <a:spcBef>
              <a:spcPct val="0"/>
            </a:spcBef>
            <a:spcAft>
              <a:spcPct val="15000"/>
            </a:spcAft>
            <a:buChar char="•"/>
          </a:pPr>
          <a:r>
            <a:rPr lang="en-US" sz="1500" kern="1200"/>
            <a:t>Assessed at research proposal and project plan reviews.</a:t>
          </a:r>
        </a:p>
        <a:p>
          <a:pPr marL="114300" lvl="1" indent="-114300" algn="l" defTabSz="666750">
            <a:lnSpc>
              <a:spcPct val="90000"/>
            </a:lnSpc>
            <a:spcBef>
              <a:spcPct val="0"/>
            </a:spcBef>
            <a:spcAft>
              <a:spcPct val="15000"/>
            </a:spcAft>
            <a:buChar char="•"/>
          </a:pPr>
          <a:r>
            <a:rPr lang="en-US" sz="1500" kern="1200"/>
            <a:t>Monitored for compliance by NASA program managers</a:t>
          </a:r>
        </a:p>
      </dsp:txBody>
      <dsp:txXfrm>
        <a:off x="7308342" y="608276"/>
        <a:ext cx="3203971" cy="3566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3C748-18BE-40BA-99DD-93C7CE0A8DD0}">
      <dsp:nvSpPr>
        <dsp:cNvPr id="0" name=""/>
        <dsp:cNvSpPr/>
      </dsp:nvSpPr>
      <dsp:spPr>
        <a:xfrm>
          <a:off x="-5358710" y="-820681"/>
          <a:ext cx="6381374" cy="6381374"/>
        </a:xfrm>
        <a:prstGeom prst="blockArc">
          <a:avLst>
            <a:gd name="adj1" fmla="val 18900000"/>
            <a:gd name="adj2" fmla="val 2700000"/>
            <a:gd name="adj3" fmla="val 33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4B036F-80CC-475A-A399-5430A4D1AE2D}">
      <dsp:nvSpPr>
        <dsp:cNvPr id="0" name=""/>
        <dsp:cNvSpPr/>
      </dsp:nvSpPr>
      <dsp:spPr>
        <a:xfrm>
          <a:off x="667624" y="474001"/>
          <a:ext cx="9248209" cy="948002"/>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2477" tIns="58420" rIns="58420" bIns="58420" numCol="1" spcCol="1270" anchor="ctr" anchorCtr="0">
          <a:noAutofit/>
        </a:bodyPr>
        <a:lstStyle/>
        <a:p>
          <a:pPr marL="0" lvl="0" indent="0" algn="l" defTabSz="1022350">
            <a:lnSpc>
              <a:spcPct val="90000"/>
            </a:lnSpc>
            <a:spcBef>
              <a:spcPct val="0"/>
            </a:spcBef>
            <a:spcAft>
              <a:spcPct val="35000"/>
            </a:spcAft>
            <a:buNone/>
          </a:pPr>
          <a:r>
            <a:rPr lang="en-US" sz="2300" b="1" kern="1200" dirty="0"/>
            <a:t>Facilitate the collection of NASA-funded peer-reviewed publications and corresponding research data</a:t>
          </a:r>
        </a:p>
      </dsp:txBody>
      <dsp:txXfrm>
        <a:off x="667624" y="474001"/>
        <a:ext cx="9248209" cy="948002"/>
      </dsp:txXfrm>
    </dsp:sp>
    <dsp:sp modelId="{DCAB6DF7-7495-45EA-A351-EA17B1F7BEB3}">
      <dsp:nvSpPr>
        <dsp:cNvPr id="0" name=""/>
        <dsp:cNvSpPr/>
      </dsp:nvSpPr>
      <dsp:spPr>
        <a:xfrm>
          <a:off x="40515" y="355500"/>
          <a:ext cx="1185002" cy="1185002"/>
        </a:xfrm>
        <a:prstGeom prst="ellipse">
          <a:avLst/>
        </a:prstGeom>
        <a:solidFill>
          <a:schemeClr val="bg1"/>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sp>
    <dsp:sp modelId="{F0EAEB40-CF67-4C6F-BAC6-A480F84FB3B8}">
      <dsp:nvSpPr>
        <dsp:cNvPr id="0" name=""/>
        <dsp:cNvSpPr/>
      </dsp:nvSpPr>
      <dsp:spPr>
        <a:xfrm>
          <a:off x="1002512" y="1896004"/>
          <a:ext cx="8903610" cy="948002"/>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2477" tIns="68580" rIns="68580" bIns="68580" numCol="1" spcCol="1270" anchor="ctr" anchorCtr="0">
          <a:noAutofit/>
        </a:bodyPr>
        <a:lstStyle/>
        <a:p>
          <a:pPr marL="0" lvl="0" indent="0" algn="l" defTabSz="1200150">
            <a:lnSpc>
              <a:spcPct val="90000"/>
            </a:lnSpc>
            <a:spcBef>
              <a:spcPct val="0"/>
            </a:spcBef>
            <a:spcAft>
              <a:spcPct val="35000"/>
            </a:spcAft>
            <a:buNone/>
          </a:pPr>
          <a:r>
            <a:rPr lang="en-US" sz="2700" b="1" kern="1200"/>
            <a:t>Support discovery and use of NASA-funded peer-reviewed publications and corresponding research data</a:t>
          </a:r>
        </a:p>
      </dsp:txBody>
      <dsp:txXfrm>
        <a:off x="1002512" y="1896004"/>
        <a:ext cx="8903610" cy="948002"/>
      </dsp:txXfrm>
    </dsp:sp>
    <dsp:sp modelId="{F7851E65-73F6-48C7-9DB8-1DAEE080D267}">
      <dsp:nvSpPr>
        <dsp:cNvPr id="0" name=""/>
        <dsp:cNvSpPr/>
      </dsp:nvSpPr>
      <dsp:spPr>
        <a:xfrm>
          <a:off x="410010" y="1777504"/>
          <a:ext cx="1185002" cy="1185002"/>
        </a:xfrm>
        <a:prstGeom prst="ellipse">
          <a:avLst/>
        </a:prstGeom>
        <a:solidFill>
          <a:schemeClr val="lt1">
            <a:hueOff val="0"/>
            <a:satOff val="0"/>
            <a:lumOff val="0"/>
            <a:alphaOff val="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547D1398-93A5-4FDE-848A-317F16C0A625}">
      <dsp:nvSpPr>
        <dsp:cNvPr id="0" name=""/>
        <dsp:cNvSpPr/>
      </dsp:nvSpPr>
      <dsp:spPr>
        <a:xfrm>
          <a:off x="657913" y="3318007"/>
          <a:ext cx="9248209" cy="948002"/>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2477" tIns="68580" rIns="68580" bIns="68580" numCol="1" spcCol="1270" anchor="ctr" anchorCtr="0">
          <a:noAutofit/>
        </a:bodyPr>
        <a:lstStyle/>
        <a:p>
          <a:pPr marL="0" lvl="0" indent="0" algn="l" defTabSz="1200150">
            <a:lnSpc>
              <a:spcPct val="90000"/>
            </a:lnSpc>
            <a:spcBef>
              <a:spcPct val="0"/>
            </a:spcBef>
            <a:spcAft>
              <a:spcPct val="35000"/>
            </a:spcAft>
            <a:buNone/>
          </a:pPr>
          <a:r>
            <a:rPr lang="en-US" sz="2700" b="1" kern="1200"/>
            <a:t>Coordinate with stakeholders to ensure the cohesive management of these products in the research cycle</a:t>
          </a:r>
        </a:p>
      </dsp:txBody>
      <dsp:txXfrm>
        <a:off x="657913" y="3318007"/>
        <a:ext cx="9248209" cy="948002"/>
      </dsp:txXfrm>
    </dsp:sp>
    <dsp:sp modelId="{68D9358E-EE95-420E-A890-07A01BB57A48}">
      <dsp:nvSpPr>
        <dsp:cNvPr id="0" name=""/>
        <dsp:cNvSpPr/>
      </dsp:nvSpPr>
      <dsp:spPr>
        <a:xfrm>
          <a:off x="65412" y="3199507"/>
          <a:ext cx="1185002" cy="1185002"/>
        </a:xfrm>
        <a:prstGeom prst="ellipse">
          <a:avLst/>
        </a:prstGeom>
        <a:solidFill>
          <a:schemeClr val="lt1">
            <a:hueOff val="0"/>
            <a:satOff val="0"/>
            <a:lumOff val="0"/>
            <a:alphaOff val="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F5236-0340-493C-B9D9-B3A942E4A3CB}">
      <dsp:nvSpPr>
        <dsp:cNvPr id="0" name=""/>
        <dsp:cNvSpPr/>
      </dsp:nvSpPr>
      <dsp:spPr>
        <a:xfrm>
          <a:off x="3686" y="643"/>
          <a:ext cx="2384328" cy="1289016"/>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marL="0" lvl="0" indent="0" algn="l" defTabSz="1022350">
            <a:lnSpc>
              <a:spcPct val="90000"/>
            </a:lnSpc>
            <a:spcBef>
              <a:spcPct val="0"/>
            </a:spcBef>
            <a:spcAft>
              <a:spcPct val="35000"/>
            </a:spcAft>
            <a:buNone/>
          </a:pPr>
          <a:r>
            <a:rPr lang="en-US" sz="2300" b="1" kern="1200"/>
            <a:t>MVP</a:t>
          </a:r>
        </a:p>
        <a:p>
          <a:pPr marL="0" lvl="0" indent="0" algn="l" defTabSz="1022350">
            <a:lnSpc>
              <a:spcPct val="90000"/>
            </a:lnSpc>
            <a:spcBef>
              <a:spcPct val="0"/>
            </a:spcBef>
            <a:spcAft>
              <a:spcPct val="35000"/>
            </a:spcAft>
            <a:buNone/>
          </a:pPr>
          <a:r>
            <a:rPr lang="en-US" sz="1400" kern="1200"/>
            <a:t>    STRIVES</a:t>
          </a:r>
        </a:p>
      </dsp:txBody>
      <dsp:txXfrm>
        <a:off x="3686" y="643"/>
        <a:ext cx="2384328" cy="859344"/>
      </dsp:txXfrm>
    </dsp:sp>
    <dsp:sp modelId="{B1D7C5D6-D6C2-498A-A7D1-07C7F4C6227D}">
      <dsp:nvSpPr>
        <dsp:cNvPr id="0" name=""/>
        <dsp:cNvSpPr/>
      </dsp:nvSpPr>
      <dsp:spPr>
        <a:xfrm>
          <a:off x="421661" y="859988"/>
          <a:ext cx="2622763" cy="2702700"/>
        </a:xfrm>
        <a:prstGeom prst="roundRect">
          <a:avLst>
            <a:gd name="adj" fmla="val 10000"/>
          </a:avLst>
        </a:prstGeom>
        <a:solidFill>
          <a:schemeClr val="bg1">
            <a:alpha val="9000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rgbClr val="34164A"/>
              </a:solidFill>
              <a:latin typeface="+mn-lt"/>
            </a:rPr>
            <a:t>ORCID-enabled </a:t>
          </a:r>
          <a:r>
            <a:rPr lang="en-US" sz="1300" b="0" u="none" kern="1200" dirty="0">
              <a:solidFill>
                <a:srgbClr val="34164A"/>
              </a:solidFill>
              <a:latin typeface="+mn-lt"/>
            </a:rPr>
            <a:t>External </a:t>
          </a:r>
          <a:r>
            <a:rPr lang="en-US" sz="1300" b="0" u="none" kern="1200" dirty="0" err="1">
              <a:solidFill>
                <a:srgbClr val="34164A"/>
              </a:solidFill>
              <a:latin typeface="+mn-lt"/>
            </a:rPr>
            <a:t>Submssion</a:t>
          </a:r>
          <a:r>
            <a:rPr lang="en-US" sz="1300" b="0" u="none" kern="1200" dirty="0">
              <a:solidFill>
                <a:srgbClr val="34164A"/>
              </a:solidFill>
              <a:latin typeface="+mn-lt"/>
            </a:rPr>
            <a:t> Portal</a:t>
          </a:r>
        </a:p>
        <a:p>
          <a:pPr marL="114300" lvl="1" indent="-114300" algn="l" defTabSz="577850">
            <a:lnSpc>
              <a:spcPct val="90000"/>
            </a:lnSpc>
            <a:spcBef>
              <a:spcPct val="0"/>
            </a:spcBef>
            <a:spcAft>
              <a:spcPct val="15000"/>
            </a:spcAft>
            <a:buChar char="•"/>
          </a:pPr>
          <a:r>
            <a:rPr lang="en-US" sz="1300" kern="1200" dirty="0">
              <a:solidFill>
                <a:srgbClr val="34164A"/>
              </a:solidFill>
              <a:latin typeface="+mn-lt"/>
            </a:rPr>
            <a:t>Optional ORCID for Intramurals via NF-1676</a:t>
          </a:r>
        </a:p>
        <a:p>
          <a:pPr marL="114300" lvl="1" indent="-114300" algn="l" defTabSz="577850">
            <a:lnSpc>
              <a:spcPct val="90000"/>
            </a:lnSpc>
            <a:spcBef>
              <a:spcPct val="0"/>
            </a:spcBef>
            <a:spcAft>
              <a:spcPct val="15000"/>
            </a:spcAft>
            <a:buChar char="•"/>
          </a:pPr>
          <a:r>
            <a:rPr lang="en-US" sz="1300" kern="1200" dirty="0">
              <a:solidFill>
                <a:srgbClr val="34164A"/>
              </a:solidFill>
              <a:latin typeface="+mn-lt"/>
            </a:rPr>
            <a:t>Attribute validated funding/project code to each submission</a:t>
          </a:r>
        </a:p>
        <a:p>
          <a:pPr marL="114300" lvl="1" indent="-114300" algn="l" defTabSz="577850" rtl="0">
            <a:lnSpc>
              <a:spcPct val="90000"/>
            </a:lnSpc>
            <a:spcBef>
              <a:spcPct val="0"/>
            </a:spcBef>
            <a:spcAft>
              <a:spcPct val="15000"/>
            </a:spcAft>
            <a:buChar char="•"/>
          </a:pPr>
          <a:r>
            <a:rPr lang="en-US" sz="1300" kern="1200" dirty="0" err="1">
              <a:solidFill>
                <a:srgbClr val="34164A"/>
              </a:solidFill>
              <a:latin typeface="+mn-lt"/>
            </a:rPr>
            <a:t>DataCite</a:t>
          </a:r>
          <a:r>
            <a:rPr lang="en-US" sz="1300" kern="1200" dirty="0">
              <a:solidFill>
                <a:srgbClr val="34164A"/>
              </a:solidFill>
              <a:latin typeface="+mn-lt"/>
            </a:rPr>
            <a:t> DOIs assigned to publicly-available releases </a:t>
          </a:r>
        </a:p>
      </dsp:txBody>
      <dsp:txXfrm>
        <a:off x="498479" y="936806"/>
        <a:ext cx="2469127" cy="2549064"/>
      </dsp:txXfrm>
    </dsp:sp>
    <dsp:sp modelId="{04420842-EA97-4A51-89D3-A2F90A36D1FF}">
      <dsp:nvSpPr>
        <dsp:cNvPr id="0" name=""/>
        <dsp:cNvSpPr/>
      </dsp:nvSpPr>
      <dsp:spPr>
        <a:xfrm>
          <a:off x="2815420" y="103819"/>
          <a:ext cx="906100" cy="6529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815420" y="234417"/>
        <a:ext cx="710202" cy="391796"/>
      </dsp:txXfrm>
    </dsp:sp>
    <dsp:sp modelId="{CB7B02EC-992B-483D-A17B-069D37BE1A12}">
      <dsp:nvSpPr>
        <dsp:cNvPr id="0" name=""/>
        <dsp:cNvSpPr/>
      </dsp:nvSpPr>
      <dsp:spPr>
        <a:xfrm>
          <a:off x="4097638" y="643"/>
          <a:ext cx="2622763" cy="12890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marL="0" lvl="0" indent="0" algn="l" defTabSz="1022350">
            <a:lnSpc>
              <a:spcPct val="90000"/>
            </a:lnSpc>
            <a:spcBef>
              <a:spcPct val="0"/>
            </a:spcBef>
            <a:spcAft>
              <a:spcPct val="35000"/>
            </a:spcAft>
            <a:buNone/>
          </a:pPr>
          <a:r>
            <a:rPr lang="en-US" sz="2300" b="1" kern="1200"/>
            <a:t>Optimize</a:t>
          </a:r>
        </a:p>
        <a:p>
          <a:pPr marL="0" lvl="0" indent="0" algn="l" defTabSz="1022350">
            <a:lnSpc>
              <a:spcPct val="90000"/>
            </a:lnSpc>
            <a:spcBef>
              <a:spcPct val="0"/>
            </a:spcBef>
            <a:spcAft>
              <a:spcPct val="35000"/>
            </a:spcAft>
            <a:buNone/>
          </a:pPr>
          <a:r>
            <a:rPr lang="en-US" sz="1400" kern="1200"/>
            <a:t>    STRIVES</a:t>
          </a:r>
        </a:p>
      </dsp:txBody>
      <dsp:txXfrm>
        <a:off x="4097638" y="643"/>
        <a:ext cx="2622763" cy="859344"/>
      </dsp:txXfrm>
    </dsp:sp>
    <dsp:sp modelId="{1C79E6F1-048A-45E4-A55A-8A159800C9B7}">
      <dsp:nvSpPr>
        <dsp:cNvPr id="0" name=""/>
        <dsp:cNvSpPr/>
      </dsp:nvSpPr>
      <dsp:spPr>
        <a:xfrm>
          <a:off x="4634830" y="859988"/>
          <a:ext cx="2622763" cy="27027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b="0" kern="1200" dirty="0">
              <a:solidFill>
                <a:srgbClr val="34164A"/>
              </a:solidFill>
            </a:rPr>
            <a:t>Evaluate NIH’s PMC services</a:t>
          </a:r>
        </a:p>
        <a:p>
          <a:pPr marL="114300" lvl="1" indent="-114300" algn="l" defTabSz="577850">
            <a:lnSpc>
              <a:spcPct val="90000"/>
            </a:lnSpc>
            <a:spcBef>
              <a:spcPct val="0"/>
            </a:spcBef>
            <a:spcAft>
              <a:spcPct val="15000"/>
            </a:spcAft>
            <a:buChar char="•"/>
          </a:pPr>
          <a:r>
            <a:rPr lang="en-US" sz="1300" kern="1200" dirty="0">
              <a:solidFill>
                <a:srgbClr val="34164A"/>
              </a:solidFill>
            </a:rPr>
            <a:t>Enrich submissions with other metadata sources such as </a:t>
          </a:r>
          <a:r>
            <a:rPr lang="en-US" sz="1300" kern="1200" dirty="0" err="1">
              <a:solidFill>
                <a:srgbClr val="34164A"/>
              </a:solidFill>
            </a:rPr>
            <a:t>CrossRef</a:t>
          </a:r>
          <a:endParaRPr lang="en-US" sz="1300" kern="1200" dirty="0">
            <a:solidFill>
              <a:srgbClr val="34164A"/>
            </a:solidFill>
          </a:endParaRPr>
        </a:p>
        <a:p>
          <a:pPr marL="114300" lvl="1" indent="-114300" algn="l" defTabSz="577850">
            <a:lnSpc>
              <a:spcPct val="90000"/>
            </a:lnSpc>
            <a:spcBef>
              <a:spcPct val="0"/>
            </a:spcBef>
            <a:spcAft>
              <a:spcPct val="15000"/>
            </a:spcAft>
            <a:buChar char="•"/>
          </a:pPr>
          <a:r>
            <a:rPr lang="en-US" sz="1300" kern="1200">
              <a:solidFill>
                <a:srgbClr val="34164A"/>
              </a:solidFill>
            </a:rPr>
            <a:t>Expand relationships with Open Access publication source such as CHORUS</a:t>
          </a:r>
        </a:p>
        <a:p>
          <a:pPr marL="114300" lvl="1" indent="-114300" algn="l" defTabSz="577850">
            <a:lnSpc>
              <a:spcPct val="90000"/>
            </a:lnSpc>
            <a:spcBef>
              <a:spcPct val="0"/>
            </a:spcBef>
            <a:spcAft>
              <a:spcPct val="15000"/>
            </a:spcAft>
            <a:buChar char="•"/>
          </a:pPr>
          <a:r>
            <a:rPr lang="en-US" sz="1300" kern="1200">
              <a:solidFill>
                <a:srgbClr val="34164A"/>
              </a:solidFill>
            </a:rPr>
            <a:t>Accepted submission citations written back to ORCID accounts</a:t>
          </a:r>
        </a:p>
        <a:p>
          <a:pPr marL="114300" lvl="1" indent="-114300" algn="l" defTabSz="577850">
            <a:lnSpc>
              <a:spcPct val="90000"/>
            </a:lnSpc>
            <a:spcBef>
              <a:spcPct val="0"/>
            </a:spcBef>
            <a:spcAft>
              <a:spcPct val="15000"/>
            </a:spcAft>
            <a:buChar char="•"/>
          </a:pPr>
          <a:r>
            <a:rPr lang="en-US" sz="1300" kern="1200">
              <a:solidFill>
                <a:srgbClr val="34164A"/>
              </a:solidFill>
            </a:rPr>
            <a:t>Refine funding and organizational reporting features </a:t>
          </a:r>
        </a:p>
      </dsp:txBody>
      <dsp:txXfrm>
        <a:off x="4711648" y="936806"/>
        <a:ext cx="2469127" cy="2549064"/>
      </dsp:txXfrm>
    </dsp:sp>
    <dsp:sp modelId="{74FCE671-D4CE-4ACE-BF62-6E17D0EDBDAE}">
      <dsp:nvSpPr>
        <dsp:cNvPr id="0" name=""/>
        <dsp:cNvSpPr/>
      </dsp:nvSpPr>
      <dsp:spPr>
        <a:xfrm>
          <a:off x="7118003" y="103819"/>
          <a:ext cx="842915" cy="6529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7118003" y="234417"/>
        <a:ext cx="647017" cy="391796"/>
      </dsp:txXfrm>
    </dsp:sp>
    <dsp:sp modelId="{899B5DAE-D726-44CD-8E62-F8347BF6B20B}">
      <dsp:nvSpPr>
        <dsp:cNvPr id="0" name=""/>
        <dsp:cNvSpPr/>
      </dsp:nvSpPr>
      <dsp:spPr>
        <a:xfrm>
          <a:off x="8310807" y="643"/>
          <a:ext cx="2622763" cy="12890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en-US" sz="2100" b="1" kern="1200"/>
            <a:t>Extend Services</a:t>
          </a:r>
        </a:p>
        <a:p>
          <a:pPr marL="0" lvl="0" indent="0" algn="l" defTabSz="933450">
            <a:lnSpc>
              <a:spcPct val="90000"/>
            </a:lnSpc>
            <a:spcBef>
              <a:spcPct val="0"/>
            </a:spcBef>
            <a:spcAft>
              <a:spcPct val="35000"/>
            </a:spcAft>
            <a:buNone/>
          </a:pPr>
          <a:r>
            <a:rPr lang="en-US" sz="1400" kern="1200"/>
            <a:t>    Other NASA Organizations</a:t>
          </a:r>
        </a:p>
      </dsp:txBody>
      <dsp:txXfrm>
        <a:off x="8310807" y="643"/>
        <a:ext cx="2622763" cy="859344"/>
      </dsp:txXfrm>
    </dsp:sp>
    <dsp:sp modelId="{1F3EE162-24C4-46C7-A5B7-0B1AAF108738}">
      <dsp:nvSpPr>
        <dsp:cNvPr id="0" name=""/>
        <dsp:cNvSpPr/>
      </dsp:nvSpPr>
      <dsp:spPr>
        <a:xfrm>
          <a:off x="8847999" y="859988"/>
          <a:ext cx="2622763" cy="27027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solidFill>
                <a:srgbClr val="34164A"/>
              </a:solidFill>
            </a:rPr>
            <a:t>Develop process for provisioning PID Services for other repositories and systems</a:t>
          </a:r>
        </a:p>
        <a:p>
          <a:pPr marL="114300" lvl="1" indent="-114300" algn="l" defTabSz="577850">
            <a:lnSpc>
              <a:spcPct val="90000"/>
            </a:lnSpc>
            <a:spcBef>
              <a:spcPct val="0"/>
            </a:spcBef>
            <a:spcAft>
              <a:spcPct val="15000"/>
            </a:spcAft>
            <a:buChar char="•"/>
          </a:pPr>
          <a:r>
            <a:rPr lang="en-US" sz="1300" kern="1200">
              <a:solidFill>
                <a:srgbClr val="34164A"/>
              </a:solidFill>
            </a:rPr>
            <a:t>Provide mediated PID Services for lower-volume use cases</a:t>
          </a:r>
        </a:p>
        <a:p>
          <a:pPr marL="114300" lvl="1" indent="-114300" algn="l" defTabSz="577850">
            <a:lnSpc>
              <a:spcPct val="90000"/>
            </a:lnSpc>
            <a:spcBef>
              <a:spcPct val="0"/>
            </a:spcBef>
            <a:spcAft>
              <a:spcPct val="15000"/>
            </a:spcAft>
            <a:buChar char="•"/>
          </a:pPr>
          <a:r>
            <a:rPr lang="en-US" sz="1300" kern="1200">
              <a:solidFill>
                <a:srgbClr val="34164A"/>
              </a:solidFill>
            </a:rPr>
            <a:t>Leverage ORCID and </a:t>
          </a:r>
          <a:r>
            <a:rPr lang="en-US" sz="1300" kern="1200" err="1">
              <a:solidFill>
                <a:srgbClr val="34164A"/>
              </a:solidFill>
            </a:rPr>
            <a:t>DataCite</a:t>
          </a:r>
          <a:r>
            <a:rPr lang="en-US" sz="1300" kern="1200">
              <a:solidFill>
                <a:srgbClr val="34164A"/>
              </a:solidFill>
            </a:rPr>
            <a:t> for search and discovery services</a:t>
          </a:r>
        </a:p>
      </dsp:txBody>
      <dsp:txXfrm>
        <a:off x="8924817" y="936806"/>
        <a:ext cx="2469127" cy="25490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AE317-AD5D-42A3-9A82-6359442267B4}">
      <dsp:nvSpPr>
        <dsp:cNvPr id="0" name=""/>
        <dsp:cNvSpPr/>
      </dsp:nvSpPr>
      <dsp:spPr>
        <a:xfrm>
          <a:off x="3489" y="0"/>
          <a:ext cx="4782376" cy="453234"/>
        </a:xfrm>
        <a:prstGeom prst="homePlat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mn-lt"/>
            </a:rPr>
            <a:t>FY21 Q3</a:t>
          </a:r>
        </a:p>
      </dsp:txBody>
      <dsp:txXfrm>
        <a:off x="3489" y="0"/>
        <a:ext cx="4669068" cy="453234"/>
      </dsp:txXfrm>
    </dsp:sp>
    <dsp:sp modelId="{AEBF6AFC-7D50-4A8B-8504-361FAC9060B8}">
      <dsp:nvSpPr>
        <dsp:cNvPr id="0" name=""/>
        <dsp:cNvSpPr/>
      </dsp:nvSpPr>
      <dsp:spPr>
        <a:xfrm>
          <a:off x="3829391" y="0"/>
          <a:ext cx="4782376" cy="4532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rPr>
            <a:t>FY21 Q4</a:t>
          </a:r>
        </a:p>
      </dsp:txBody>
      <dsp:txXfrm>
        <a:off x="4056008" y="0"/>
        <a:ext cx="4329142" cy="453234"/>
      </dsp:txXfrm>
    </dsp:sp>
    <dsp:sp modelId="{46851929-8B38-44AA-8C7B-D70913F6ACA1}">
      <dsp:nvSpPr>
        <dsp:cNvPr id="0" name=""/>
        <dsp:cNvSpPr/>
      </dsp:nvSpPr>
      <dsp:spPr>
        <a:xfrm>
          <a:off x="7655293" y="0"/>
          <a:ext cx="3716719" cy="4532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rPr>
            <a:t>FY22 Q1</a:t>
          </a:r>
        </a:p>
      </dsp:txBody>
      <dsp:txXfrm>
        <a:off x="7881910" y="0"/>
        <a:ext cx="3263485" cy="4532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76958-D3D9-49FA-B63A-1545BA897E47}">
      <dsp:nvSpPr>
        <dsp:cNvPr id="0" name=""/>
        <dsp:cNvSpPr/>
      </dsp:nvSpPr>
      <dsp:spPr>
        <a:xfrm>
          <a:off x="0" y="77093"/>
          <a:ext cx="2706727" cy="1924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en-US" sz="2100" b="1" kern="1200" dirty="0"/>
            <a:t>Extend Services</a:t>
          </a:r>
        </a:p>
        <a:p>
          <a:pPr marL="0" lvl="0" indent="0" algn="l" defTabSz="933450">
            <a:lnSpc>
              <a:spcPct val="90000"/>
            </a:lnSpc>
            <a:spcBef>
              <a:spcPct val="0"/>
            </a:spcBef>
            <a:spcAft>
              <a:spcPct val="35000"/>
            </a:spcAft>
            <a:buNone/>
          </a:pPr>
          <a:r>
            <a:rPr lang="en-US" sz="1400" kern="1200" dirty="0"/>
            <a:t>    Other NASA Organizations</a:t>
          </a:r>
          <a:endParaRPr lang="en-US" kern="1200" dirty="0">
            <a:solidFill>
              <a:srgbClr val="34164A"/>
            </a:solidFill>
          </a:endParaRPr>
        </a:p>
      </dsp:txBody>
      <dsp:txXfrm>
        <a:off x="0" y="77093"/>
        <a:ext cx="2706727" cy="1282910"/>
      </dsp:txXfrm>
    </dsp:sp>
    <dsp:sp modelId="{95247B76-1B8D-467C-9529-3E85407D51E0}">
      <dsp:nvSpPr>
        <dsp:cNvPr id="0" name=""/>
        <dsp:cNvSpPr/>
      </dsp:nvSpPr>
      <dsp:spPr>
        <a:xfrm>
          <a:off x="554390" y="1421321"/>
          <a:ext cx="2706727" cy="20649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rgbClr val="34164A"/>
              </a:solidFill>
            </a:rPr>
            <a:t>Develop process for provisioning PID Services for other repositories and systems</a:t>
          </a:r>
        </a:p>
        <a:p>
          <a:pPr marL="114300" lvl="1" indent="-114300" algn="l" defTabSz="577850">
            <a:lnSpc>
              <a:spcPct val="90000"/>
            </a:lnSpc>
            <a:spcBef>
              <a:spcPct val="0"/>
            </a:spcBef>
            <a:spcAft>
              <a:spcPct val="15000"/>
            </a:spcAft>
            <a:buChar char="•"/>
          </a:pPr>
          <a:r>
            <a:rPr lang="en-US" sz="1300" kern="1200" dirty="0">
              <a:solidFill>
                <a:srgbClr val="34164A"/>
              </a:solidFill>
            </a:rPr>
            <a:t>Provide mediated PID Services for lower-volume use cases</a:t>
          </a:r>
        </a:p>
        <a:p>
          <a:pPr marL="114300" lvl="1" indent="-114300" algn="l" defTabSz="577850">
            <a:lnSpc>
              <a:spcPct val="90000"/>
            </a:lnSpc>
            <a:spcBef>
              <a:spcPct val="0"/>
            </a:spcBef>
            <a:spcAft>
              <a:spcPct val="15000"/>
            </a:spcAft>
            <a:buChar char="•"/>
          </a:pPr>
          <a:r>
            <a:rPr lang="en-US" sz="1300" kern="1200">
              <a:solidFill>
                <a:srgbClr val="34164A"/>
              </a:solidFill>
            </a:rPr>
            <a:t>Leverage ORCID and </a:t>
          </a:r>
          <a:r>
            <a:rPr lang="en-US" sz="1300" kern="1200" err="1">
              <a:solidFill>
                <a:srgbClr val="34164A"/>
              </a:solidFill>
            </a:rPr>
            <a:t>DataCite</a:t>
          </a:r>
          <a:r>
            <a:rPr lang="en-US" sz="1300" kern="1200">
              <a:solidFill>
                <a:srgbClr val="34164A"/>
              </a:solidFill>
            </a:rPr>
            <a:t> for search and discovery services</a:t>
          </a:r>
        </a:p>
      </dsp:txBody>
      <dsp:txXfrm>
        <a:off x="614869" y="1481800"/>
        <a:ext cx="2585769" cy="19439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51929-8B38-44AA-8C7B-D70913F6ACA1}">
      <dsp:nvSpPr>
        <dsp:cNvPr id="0" name=""/>
        <dsp:cNvSpPr/>
      </dsp:nvSpPr>
      <dsp:spPr>
        <a:xfrm>
          <a:off x="432373" y="0"/>
          <a:ext cx="2806459" cy="45323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rPr>
            <a:t>FY22 Q1</a:t>
          </a:r>
        </a:p>
      </dsp:txBody>
      <dsp:txXfrm>
        <a:off x="432373" y="0"/>
        <a:ext cx="2693151" cy="45323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11284-3FBF-47B8-8740-BBD240D70541}" type="datetimeFigureOut">
              <a:rPr lang="en-US" smtClean="0"/>
              <a:t>2/23/2021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AEF6C-95E9-4FF6-874F-E1272E84C9ED}" type="slidenum">
              <a:rPr lang="en-US" smtClean="0"/>
              <a:t>‹#›</a:t>
            </a:fld>
            <a:endParaRPr lang="en-US"/>
          </a:p>
        </p:txBody>
      </p:sp>
    </p:spTree>
    <p:extLst>
      <p:ext uri="{BB962C8B-B14F-4D97-AF65-F5344CB8AC3E}">
        <p14:creationId xmlns:p14="http://schemas.microsoft.com/office/powerpoint/2010/main" val="4071706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ederalregister.gov/d/2016-2601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trs.nasa.gov/citations/2015002092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prstClr val="black"/>
                </a:solidFill>
              </a:rPr>
              <a:t>Grants Terms and Conditions approved for use starting 11/28/16.  </a:t>
            </a:r>
            <a:r>
              <a:rPr lang="en-US" altLang="en-US" i="1" dirty="0">
                <a:solidFill>
                  <a:prstClr val="black"/>
                </a:solidFill>
                <a:hlinkClick r:id="rId3"/>
              </a:rPr>
              <a:t>Federal Register</a:t>
            </a:r>
            <a:r>
              <a:rPr lang="en-US" altLang="en-US" dirty="0">
                <a:solidFill>
                  <a:prstClr val="black"/>
                </a:solidFill>
                <a:hlinkClick r:id="rId3"/>
              </a:rPr>
              <a:t> Vol. 81, No. 208</a:t>
            </a:r>
            <a:r>
              <a:rPr lang="en-US" altLang="en-US" dirty="0">
                <a:solidFill>
                  <a:prstClr val="black"/>
                </a:solidFill>
              </a:rPr>
              <a:t> pp.74657-9  </a:t>
            </a:r>
          </a:p>
          <a:p>
            <a:endParaRPr lang="en-US" dirty="0"/>
          </a:p>
        </p:txBody>
      </p:sp>
      <p:sp>
        <p:nvSpPr>
          <p:cNvPr id="4" name="Slide Number Placeholder 3"/>
          <p:cNvSpPr>
            <a:spLocks noGrp="1"/>
          </p:cNvSpPr>
          <p:nvPr>
            <p:ph type="sldNum" sz="quarter" idx="10"/>
          </p:nvPr>
        </p:nvSpPr>
        <p:spPr/>
        <p:txBody>
          <a:bodyPr/>
          <a:lstStyle/>
          <a:p>
            <a:fld id="{B2042345-37C5-4E38-908A-1C589D8EEDB6}" type="slidenum">
              <a:rPr lang="en-US" smtClean="0"/>
              <a:t>5</a:t>
            </a:fld>
            <a:endParaRPr lang="en-US"/>
          </a:p>
        </p:txBody>
      </p:sp>
    </p:spTree>
    <p:extLst>
      <p:ext uri="{BB962C8B-B14F-4D97-AF65-F5344CB8AC3E}">
        <p14:creationId xmlns:p14="http://schemas.microsoft.com/office/powerpoint/2010/main" val="219090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Derived from: </a:t>
            </a:r>
            <a:r>
              <a:rPr lang="en-US" sz="1200"/>
              <a:t>NP-2015-05-1796-HQ </a:t>
            </a:r>
            <a:r>
              <a:rPr lang="en-US" sz="1200">
                <a:hlinkClick r:id="rId3"/>
              </a:rPr>
              <a:t>NASA Plan for Increasing Access to the Results of Scientific Research</a:t>
            </a:r>
            <a:endParaRPr lang="en-US" sz="1200"/>
          </a:p>
          <a:p>
            <a:endParaRPr lang="en-US"/>
          </a:p>
        </p:txBody>
      </p:sp>
      <p:sp>
        <p:nvSpPr>
          <p:cNvPr id="4" name="Slide Number Placeholder 3"/>
          <p:cNvSpPr>
            <a:spLocks noGrp="1"/>
          </p:cNvSpPr>
          <p:nvPr>
            <p:ph type="sldNum" sz="quarter" idx="5"/>
          </p:nvPr>
        </p:nvSpPr>
        <p:spPr/>
        <p:txBody>
          <a:bodyPr/>
          <a:lstStyle/>
          <a:p>
            <a:fld id="{AD5D5181-398E-4280-9A26-D6608E125B0E}" type="slidenum">
              <a:rPr lang="en-US" smtClean="0"/>
              <a:t>7</a:t>
            </a:fld>
            <a:endParaRPr lang="en-US"/>
          </a:p>
        </p:txBody>
      </p:sp>
    </p:spTree>
    <p:extLst>
      <p:ext uri="{BB962C8B-B14F-4D97-AF65-F5344CB8AC3E}">
        <p14:creationId xmlns:p14="http://schemas.microsoft.com/office/powerpoint/2010/main" val="1715829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Research Access </a:t>
            </a:r>
            <a:r>
              <a:rPr lang="en-US" sz="1200"/>
              <a:t>- public access to scientific peer-reviewed publications and unclassified, digital, scientific and technical, development data arising from NASA-funded research, development and technology programs, unless otherwise restricted by U.S. statue, regulation, or Agency policy</a:t>
            </a:r>
          </a:p>
          <a:p>
            <a:r>
              <a:rPr lang="en-US" sz="1200" b="1"/>
              <a:t>Accepted Manuscript </a:t>
            </a:r>
            <a:r>
              <a:rPr lang="en-US" sz="1200"/>
              <a:t>- The version of a journal article that has been peer-reviewed and accepted for publication, and includes changes made by the author during the peer-review process.  The content is the same as the published article, but it does not have the final formatting and copy-editing done by the publisher in the final published version, and it is not a reproduction copy of what appears or will appear in the journal; it is not a reprint of the published article. </a:t>
            </a:r>
          </a:p>
          <a:p>
            <a:r>
              <a:rPr lang="en-US" sz="1200" b="1"/>
              <a:t>DOI</a:t>
            </a:r>
            <a:r>
              <a:rPr lang="en-US" sz="1200"/>
              <a:t> – (Digital Object Identifier) a unique alphanumeric string assigned by a registration agency to identify content and provide a persistent link to its location on the Internet</a:t>
            </a:r>
          </a:p>
          <a:p>
            <a:r>
              <a:rPr lang="en-US" sz="1200" b="1"/>
              <a:t>DOIMS</a:t>
            </a:r>
            <a:r>
              <a:rPr lang="en-US" sz="1200"/>
              <a:t> - Digital Object Identifier Management System</a:t>
            </a:r>
          </a:p>
          <a:p>
            <a:r>
              <a:rPr lang="en-US" sz="1200" b="1"/>
              <a:t>DMP</a:t>
            </a:r>
            <a:r>
              <a:rPr lang="en-US" sz="1200"/>
              <a:t> – (Data Management Plan) a written document that describes the types of data a researcher expects to generate during the course of a research project, how the data will be managed, described, and analyzed, how the data will be stored, and what channels will be used at the end of the project to share and preserve the data.</a:t>
            </a:r>
          </a:p>
          <a:p>
            <a:r>
              <a:rPr lang="en-US" sz="1200" b="1"/>
              <a:t>ORCID</a:t>
            </a:r>
            <a:r>
              <a:rPr lang="en-US" sz="1200"/>
              <a:t> – (Open Researcher and Contributor ID) is a nonproprietary alphanumeric code to uniquely identify scientific and other academic authors and contributors</a:t>
            </a:r>
          </a:p>
          <a:p>
            <a:r>
              <a:rPr lang="en-US" sz="1200" b="1"/>
              <a:t>ORCID/Funding Manager (Grant Manager) </a:t>
            </a:r>
            <a:r>
              <a:rPr lang="en-US" sz="1200"/>
              <a:t>– internal STI application that houses the grant information necessary for publication submission to NIHMS</a:t>
            </a:r>
          </a:p>
          <a:p>
            <a:r>
              <a:rPr lang="en-US" sz="1200" b="1"/>
              <a:t>NIH</a:t>
            </a:r>
            <a:r>
              <a:rPr lang="en-US" sz="1200"/>
              <a:t> – (National Institutes of Health) NASA chose to partner with the NIH to release and share NASA funded research into a collaborative archive, NASA </a:t>
            </a:r>
            <a:r>
              <a:rPr lang="en-US" sz="1200" err="1"/>
              <a:t>PubSpace</a:t>
            </a:r>
            <a:r>
              <a:rPr lang="en-US" sz="1200"/>
              <a:t>, housed within NIH’s PubMed Central repository</a:t>
            </a:r>
          </a:p>
          <a:p>
            <a:r>
              <a:rPr lang="en-US" sz="1200" b="1"/>
              <a:t>Extramural </a:t>
            </a:r>
            <a:r>
              <a:rPr lang="en-US" sz="1200"/>
              <a:t>– NASA funded grantees</a:t>
            </a:r>
          </a:p>
          <a:p>
            <a:r>
              <a:rPr lang="en-US" sz="1200" b="1"/>
              <a:t>Intramural </a:t>
            </a:r>
            <a:r>
              <a:rPr lang="en-US" sz="1200"/>
              <a:t>– NASA civil servants and contractors</a:t>
            </a:r>
          </a:p>
          <a:p>
            <a:endParaRPr lang="en-US"/>
          </a:p>
        </p:txBody>
      </p:sp>
      <p:sp>
        <p:nvSpPr>
          <p:cNvPr id="4" name="Slide Number Placeholder 3"/>
          <p:cNvSpPr>
            <a:spLocks noGrp="1"/>
          </p:cNvSpPr>
          <p:nvPr>
            <p:ph type="sldNum" sz="quarter" idx="10"/>
          </p:nvPr>
        </p:nvSpPr>
        <p:spPr/>
        <p:txBody>
          <a:bodyPr/>
          <a:lstStyle/>
          <a:p>
            <a:fld id="{B2042345-37C5-4E38-908A-1C589D8EEDB6}" type="slidenum">
              <a:rPr lang="en-US" smtClean="0"/>
              <a:t>18</a:t>
            </a:fld>
            <a:endParaRPr lang="en-US"/>
          </a:p>
        </p:txBody>
      </p:sp>
    </p:spTree>
    <p:extLst>
      <p:ext uri="{BB962C8B-B14F-4D97-AF65-F5344CB8AC3E}">
        <p14:creationId xmlns:p14="http://schemas.microsoft.com/office/powerpoint/2010/main" val="431516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42345-37C5-4E38-908A-1C589D8EEDB6}" type="slidenum">
              <a:rPr lang="en-US" smtClean="0"/>
              <a:t>19</a:t>
            </a:fld>
            <a:endParaRPr lang="en-US"/>
          </a:p>
        </p:txBody>
      </p:sp>
    </p:spTree>
    <p:extLst>
      <p:ext uri="{BB962C8B-B14F-4D97-AF65-F5344CB8AC3E}">
        <p14:creationId xmlns:p14="http://schemas.microsoft.com/office/powerpoint/2010/main" val="4265548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778000"/>
            <a:ext cx="9144000" cy="1543391"/>
          </a:xfrm>
          <a:prstGeom prst="rect">
            <a:avLst/>
          </a:prstGeom>
        </p:spPr>
        <p:txBody>
          <a:bodyPr anchor="b"/>
          <a:lstStyle>
            <a:lvl1pPr algn="ctr">
              <a:defRPr sz="9600" b="0">
                <a:solidFill>
                  <a:schemeClr val="accent5"/>
                </a:solidFill>
              </a:defRPr>
            </a:lvl1pPr>
          </a:lstStyle>
          <a:p>
            <a:r>
              <a:rPr lang="en-US"/>
              <a:t>Title</a:t>
            </a:r>
          </a:p>
        </p:txBody>
      </p:sp>
      <p:sp>
        <p:nvSpPr>
          <p:cNvPr id="3" name="Subtitle 2"/>
          <p:cNvSpPr>
            <a:spLocks noGrp="1"/>
          </p:cNvSpPr>
          <p:nvPr>
            <p:ph type="subTitle" idx="1" hasCustomPrompt="1"/>
          </p:nvPr>
        </p:nvSpPr>
        <p:spPr>
          <a:xfrm>
            <a:off x="1524000" y="3602038"/>
            <a:ext cx="9144000" cy="512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Subtitle</a:t>
            </a:r>
          </a:p>
          <a:p>
            <a:endParaRPr lang="en-US"/>
          </a:p>
        </p:txBody>
      </p:sp>
      <p:sp>
        <p:nvSpPr>
          <p:cNvPr id="8" name="TextBox 7"/>
          <p:cNvSpPr txBox="1"/>
          <p:nvPr userDrawn="1"/>
        </p:nvSpPr>
        <p:spPr>
          <a:xfrm>
            <a:off x="0" y="6484595"/>
            <a:ext cx="910827" cy="307777"/>
          </a:xfrm>
          <a:prstGeom prst="rect">
            <a:avLst/>
          </a:prstGeom>
          <a:noFill/>
        </p:spPr>
        <p:txBody>
          <a:bodyPr wrap="none" rtlCol="0">
            <a:spAutoFit/>
          </a:bodyPr>
          <a:lstStyle/>
          <a:p>
            <a:r>
              <a:rPr lang="en-US" sz="1400">
                <a:solidFill>
                  <a:schemeClr val="bg1"/>
                </a:solidFill>
                <a:latin typeface="Arial" panose="020B0604020202020204" pitchFamily="34" charset="0"/>
                <a:cs typeface="Arial" panose="020B0604020202020204" pitchFamily="34" charset="0"/>
              </a:rPr>
              <a:t>nasa.gov</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201782"/>
          </a:xfrm>
          <a:prstGeom prst="rect">
            <a:avLst/>
          </a:prstGeom>
        </p:spPr>
      </p:pic>
      <p:sp>
        <p:nvSpPr>
          <p:cNvPr id="10" name="Slide Number Placeholder 5"/>
          <p:cNvSpPr>
            <a:spLocks noGrp="1"/>
          </p:cNvSpPr>
          <p:nvPr>
            <p:ph type="sldNum" sz="quarter" idx="12"/>
          </p:nvPr>
        </p:nvSpPr>
        <p:spPr>
          <a:xfrm>
            <a:off x="9347199" y="6457950"/>
            <a:ext cx="2743200" cy="365125"/>
          </a:xfrm>
          <a:prstGeom prst="rect">
            <a:avLst/>
          </a:prstGeom>
          <a:noFill/>
          <a:ln>
            <a:noFill/>
          </a:ln>
        </p:spPr>
        <p:txBody>
          <a:bodyPr/>
          <a:lstStyle>
            <a:lvl1pPr algn="r">
              <a:defRPr>
                <a:solidFill>
                  <a:schemeClr val="bg1"/>
                </a:solidFill>
              </a:defRPr>
            </a:lvl1pPr>
          </a:lstStyle>
          <a:p>
            <a:fld id="{060A4DF6-C892-434D-A7AE-C8961A4801BD}" type="slidenum">
              <a:rPr lang="en-US" smtClean="0"/>
              <a:pPr/>
              <a:t>‹#›</a:t>
            </a:fld>
            <a:endParaRPr lang="en-US"/>
          </a:p>
        </p:txBody>
      </p:sp>
    </p:spTree>
    <p:extLst>
      <p:ext uri="{BB962C8B-B14F-4D97-AF65-F5344CB8AC3E}">
        <p14:creationId xmlns:p14="http://schemas.microsoft.com/office/powerpoint/2010/main" val="1438812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solidFill>
                  <a:schemeClr val="accent5"/>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lgn="l">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p:cNvSpPr>
            <a:spLocks noGrp="1"/>
          </p:cNvSpPr>
          <p:nvPr>
            <p:ph type="sldNum" sz="quarter" idx="12"/>
          </p:nvPr>
        </p:nvSpPr>
        <p:spPr>
          <a:xfrm>
            <a:off x="9347199" y="6457950"/>
            <a:ext cx="2743200" cy="365125"/>
          </a:xfrm>
          <a:prstGeom prst="rect">
            <a:avLst/>
          </a:prstGeom>
          <a:noFill/>
          <a:ln>
            <a:noFill/>
          </a:ln>
        </p:spPr>
        <p:txBody>
          <a:bodyPr/>
          <a:lstStyle>
            <a:lvl1pPr algn="r">
              <a:defRPr>
                <a:solidFill>
                  <a:schemeClr val="bg1"/>
                </a:solidFill>
              </a:defRPr>
            </a:lvl1pPr>
          </a:lstStyle>
          <a:p>
            <a:fld id="{060A4DF6-C892-434D-A7AE-C8961A4801BD}" type="slidenum">
              <a:rPr lang="en-US" smtClean="0"/>
              <a:pPr/>
              <a:t>‹#›</a:t>
            </a:fld>
            <a:endParaRPr lang="en-US"/>
          </a:p>
        </p:txBody>
      </p:sp>
      <p:sp>
        <p:nvSpPr>
          <p:cNvPr id="10" name="TextBox 9"/>
          <p:cNvSpPr txBox="1"/>
          <p:nvPr userDrawn="1"/>
        </p:nvSpPr>
        <p:spPr>
          <a:xfrm>
            <a:off x="-5401" y="6494426"/>
            <a:ext cx="581313" cy="307777"/>
          </a:xfrm>
          <a:prstGeom prst="rect">
            <a:avLst/>
          </a:prstGeom>
          <a:noFill/>
        </p:spPr>
        <p:txBody>
          <a:bodyPr wrap="none" rtlCol="0">
            <a:spAutoFit/>
          </a:bodyPr>
          <a:lstStyle/>
          <a:p>
            <a:r>
              <a:rPr lang="en-US" sz="1400">
                <a:solidFill>
                  <a:schemeClr val="bg1"/>
                </a:solidFill>
                <a:latin typeface="+mj-lt"/>
              </a:rPr>
              <a:t>NASA</a:t>
            </a:r>
          </a:p>
        </p:txBody>
      </p:sp>
      <p:sp>
        <p:nvSpPr>
          <p:cNvPr id="11" name="TextBox 10"/>
          <p:cNvSpPr txBox="1"/>
          <p:nvPr userDrawn="1"/>
        </p:nvSpPr>
        <p:spPr>
          <a:xfrm>
            <a:off x="794853" y="6494426"/>
            <a:ext cx="1263295" cy="307777"/>
          </a:xfrm>
          <a:prstGeom prst="rect">
            <a:avLst/>
          </a:prstGeom>
          <a:noFill/>
        </p:spPr>
        <p:txBody>
          <a:bodyPr wrap="none" rtlCol="0">
            <a:spAutoFit/>
          </a:bodyPr>
          <a:lstStyle/>
          <a:p>
            <a:r>
              <a:rPr lang="en-US" sz="1400">
                <a:solidFill>
                  <a:schemeClr val="bg1"/>
                </a:solidFill>
                <a:latin typeface="+mj-lt"/>
              </a:rPr>
              <a:t>Program Office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408" y="6501924"/>
            <a:ext cx="290374" cy="277175"/>
          </a:xfrm>
          <a:prstGeom prst="rect">
            <a:avLst/>
          </a:prstGeom>
        </p:spPr>
      </p:pic>
    </p:spTree>
    <p:extLst>
      <p:ext uri="{BB962C8B-B14F-4D97-AF65-F5344CB8AC3E}">
        <p14:creationId xmlns:p14="http://schemas.microsoft.com/office/powerpoint/2010/main" val="1357771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solidFill>
                  <a:schemeClr val="accent5"/>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lgn="l">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5862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778000"/>
            <a:ext cx="9144000" cy="1543391"/>
          </a:xfrm>
          <a:prstGeom prst="rect">
            <a:avLst/>
          </a:prstGeom>
        </p:spPr>
        <p:txBody>
          <a:bodyPr anchor="b"/>
          <a:lstStyle>
            <a:lvl1pPr algn="ctr">
              <a:defRPr sz="9600" b="0">
                <a:solidFill>
                  <a:schemeClr val="accent5"/>
                </a:solidFill>
              </a:defRPr>
            </a:lvl1pPr>
          </a:lstStyle>
          <a:p>
            <a:r>
              <a:rPr lang="en-US"/>
              <a:t>Title</a:t>
            </a:r>
          </a:p>
        </p:txBody>
      </p:sp>
      <p:sp>
        <p:nvSpPr>
          <p:cNvPr id="3" name="Subtitle 2"/>
          <p:cNvSpPr>
            <a:spLocks noGrp="1"/>
          </p:cNvSpPr>
          <p:nvPr>
            <p:ph type="subTitle" idx="1" hasCustomPrompt="1"/>
          </p:nvPr>
        </p:nvSpPr>
        <p:spPr>
          <a:xfrm>
            <a:off x="1524000" y="3602038"/>
            <a:ext cx="9144000" cy="512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Subtitle</a:t>
            </a:r>
          </a:p>
          <a:p>
            <a:endParaRPr lang="en-US"/>
          </a:p>
        </p:txBody>
      </p:sp>
      <p:sp>
        <p:nvSpPr>
          <p:cNvPr id="8" name="TextBox 7"/>
          <p:cNvSpPr txBox="1"/>
          <p:nvPr userDrawn="1"/>
        </p:nvSpPr>
        <p:spPr>
          <a:xfrm>
            <a:off x="0" y="6484595"/>
            <a:ext cx="910827" cy="307777"/>
          </a:xfrm>
          <a:prstGeom prst="rect">
            <a:avLst/>
          </a:prstGeom>
          <a:noFill/>
        </p:spPr>
        <p:txBody>
          <a:bodyPr wrap="none" rtlCol="0">
            <a:spAutoFit/>
          </a:bodyPr>
          <a:lstStyle/>
          <a:p>
            <a:r>
              <a:rPr lang="en-US" sz="1400">
                <a:solidFill>
                  <a:schemeClr val="bg1"/>
                </a:solidFill>
                <a:latin typeface="Arial" panose="020B0604020202020204" pitchFamily="34" charset="0"/>
                <a:cs typeface="Arial" panose="020B0604020202020204" pitchFamily="34" charset="0"/>
              </a:rPr>
              <a:t>nasa.gov</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201782"/>
          </a:xfrm>
          <a:prstGeom prst="rect">
            <a:avLst/>
          </a:prstGeom>
        </p:spPr>
      </p:pic>
      <p:sp>
        <p:nvSpPr>
          <p:cNvPr id="10" name="Slide Number Placeholder 5"/>
          <p:cNvSpPr>
            <a:spLocks noGrp="1"/>
          </p:cNvSpPr>
          <p:nvPr>
            <p:ph type="sldNum" sz="quarter" idx="12"/>
          </p:nvPr>
        </p:nvSpPr>
        <p:spPr>
          <a:xfrm>
            <a:off x="9347199" y="6457950"/>
            <a:ext cx="2743200" cy="365125"/>
          </a:xfrm>
          <a:prstGeom prst="rect">
            <a:avLst/>
          </a:prstGeom>
          <a:noFill/>
          <a:ln>
            <a:noFill/>
          </a:ln>
        </p:spPr>
        <p:txBody>
          <a:bodyPr/>
          <a:lstStyle>
            <a:lvl1pPr algn="r">
              <a:defRPr>
                <a:solidFill>
                  <a:schemeClr val="bg1"/>
                </a:solidFill>
              </a:defRPr>
            </a:lvl1pPr>
          </a:lstStyle>
          <a:p>
            <a:fld id="{060A4DF6-C892-434D-A7AE-C8961A4801BD}" type="slidenum">
              <a:rPr lang="en-US" smtClean="0"/>
              <a:pPr/>
              <a:t>‹#›</a:t>
            </a:fld>
            <a:endParaRPr lang="en-US"/>
          </a:p>
        </p:txBody>
      </p:sp>
    </p:spTree>
    <p:extLst>
      <p:ext uri="{BB962C8B-B14F-4D97-AF65-F5344CB8AC3E}">
        <p14:creationId xmlns:p14="http://schemas.microsoft.com/office/powerpoint/2010/main" val="49802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up Slides">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9347199" y="6457950"/>
            <a:ext cx="2743200" cy="365125"/>
          </a:xfrm>
          <a:prstGeom prst="rect">
            <a:avLst/>
          </a:prstGeom>
          <a:noFill/>
          <a:ln>
            <a:noFill/>
          </a:ln>
        </p:spPr>
        <p:txBody>
          <a:bodyPr/>
          <a:lstStyle>
            <a:lvl1pPr algn="r">
              <a:defRPr>
                <a:solidFill>
                  <a:schemeClr val="bg1"/>
                </a:solidFill>
              </a:defRPr>
            </a:lvl1pPr>
          </a:lstStyle>
          <a:p>
            <a:fld id="{060A4DF6-C892-434D-A7AE-C8961A4801BD}" type="slidenum">
              <a:rPr lang="en-US" smtClean="0"/>
              <a:pPr/>
              <a:t>‹#›</a:t>
            </a:fld>
            <a:endParaRPr lang="en-US"/>
          </a:p>
        </p:txBody>
      </p:sp>
      <p:sp>
        <p:nvSpPr>
          <p:cNvPr id="7" name="TextBox 6"/>
          <p:cNvSpPr txBox="1"/>
          <p:nvPr userDrawn="1"/>
        </p:nvSpPr>
        <p:spPr>
          <a:xfrm>
            <a:off x="-5401" y="6494426"/>
            <a:ext cx="581313" cy="307777"/>
          </a:xfrm>
          <a:prstGeom prst="rect">
            <a:avLst/>
          </a:prstGeom>
          <a:noFill/>
        </p:spPr>
        <p:txBody>
          <a:bodyPr wrap="none" rtlCol="0">
            <a:spAutoFit/>
          </a:bodyPr>
          <a:lstStyle/>
          <a:p>
            <a:r>
              <a:rPr lang="en-US" sz="1400">
                <a:solidFill>
                  <a:schemeClr val="bg1"/>
                </a:solidFill>
                <a:latin typeface="+mj-lt"/>
              </a:rPr>
              <a:t>NASA</a:t>
            </a:r>
          </a:p>
        </p:txBody>
      </p:sp>
      <p:sp>
        <p:nvSpPr>
          <p:cNvPr id="8" name="TextBox 7"/>
          <p:cNvSpPr txBox="1"/>
          <p:nvPr userDrawn="1"/>
        </p:nvSpPr>
        <p:spPr>
          <a:xfrm>
            <a:off x="794853" y="6494426"/>
            <a:ext cx="1263295" cy="307777"/>
          </a:xfrm>
          <a:prstGeom prst="rect">
            <a:avLst/>
          </a:prstGeom>
          <a:noFill/>
        </p:spPr>
        <p:txBody>
          <a:bodyPr wrap="none" rtlCol="0">
            <a:spAutoFit/>
          </a:bodyPr>
          <a:lstStyle/>
          <a:p>
            <a:r>
              <a:rPr lang="en-US" sz="1400">
                <a:solidFill>
                  <a:schemeClr val="bg1"/>
                </a:solidFill>
                <a:latin typeface="+mj-lt"/>
              </a:rPr>
              <a:t>Program Office</a:t>
            </a:r>
          </a:p>
        </p:txBody>
      </p:sp>
      <p:sp>
        <p:nvSpPr>
          <p:cNvPr id="9" name="Title 8"/>
          <p:cNvSpPr>
            <a:spLocks noGrp="1"/>
          </p:cNvSpPr>
          <p:nvPr>
            <p:ph type="title" hasCustomPrompt="1"/>
          </p:nvPr>
        </p:nvSpPr>
        <p:spPr>
          <a:xfrm>
            <a:off x="683673" y="2338403"/>
            <a:ext cx="10515600" cy="982150"/>
          </a:xfrm>
          <a:prstGeom prst="rect">
            <a:avLst/>
          </a:prstGeom>
        </p:spPr>
        <p:txBody>
          <a:bodyPr/>
          <a:lstStyle>
            <a:lvl1pPr algn="ctr">
              <a:defRPr sz="7200" b="0" baseline="0">
                <a:solidFill>
                  <a:schemeClr val="accent5"/>
                </a:solidFill>
                <a:latin typeface="+mj-lt"/>
              </a:defRPr>
            </a:lvl1pPr>
          </a:lstStyle>
          <a:p>
            <a:r>
              <a:rPr lang="en-US"/>
              <a:t>BACK UP MATERIAL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408" y="6501924"/>
            <a:ext cx="290374" cy="277175"/>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201782"/>
          </a:xfrm>
          <a:prstGeom prst="rect">
            <a:avLst/>
          </a:prstGeom>
        </p:spPr>
      </p:pic>
    </p:spTree>
    <p:extLst>
      <p:ext uri="{BB962C8B-B14F-4D97-AF65-F5344CB8AC3E}">
        <p14:creationId xmlns:p14="http://schemas.microsoft.com/office/powerpoint/2010/main" val="738239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199" y="2178915"/>
            <a:ext cx="10515600" cy="1325563"/>
          </a:xfrm>
          <a:prstGeom prst="rect">
            <a:avLst/>
          </a:prstGeom>
        </p:spPr>
        <p:txBody>
          <a:bodyPr/>
          <a:lstStyle>
            <a:lvl1pPr>
              <a:defRPr>
                <a:solidFill>
                  <a:schemeClr val="accent5"/>
                </a:solidFill>
              </a:defRPr>
            </a:lvl1pPr>
          </a:lstStyle>
          <a:p>
            <a:r>
              <a:rPr lang="en-US"/>
              <a:t>Click to edit Master title style</a:t>
            </a:r>
          </a:p>
        </p:txBody>
      </p:sp>
      <p:sp>
        <p:nvSpPr>
          <p:cNvPr id="4" name="Slide Number Placeholder 5"/>
          <p:cNvSpPr>
            <a:spLocks noGrp="1"/>
          </p:cNvSpPr>
          <p:nvPr>
            <p:ph type="sldNum" sz="quarter" idx="12"/>
          </p:nvPr>
        </p:nvSpPr>
        <p:spPr>
          <a:xfrm>
            <a:off x="9347199" y="6457950"/>
            <a:ext cx="2743200" cy="365125"/>
          </a:xfrm>
          <a:prstGeom prst="rect">
            <a:avLst/>
          </a:prstGeom>
          <a:noFill/>
          <a:ln>
            <a:noFill/>
          </a:ln>
        </p:spPr>
        <p:txBody>
          <a:bodyPr/>
          <a:lstStyle>
            <a:lvl1pPr algn="r">
              <a:defRPr>
                <a:solidFill>
                  <a:schemeClr val="bg1"/>
                </a:solidFill>
              </a:defRPr>
            </a:lvl1pPr>
          </a:lstStyle>
          <a:p>
            <a:fld id="{060A4DF6-C892-434D-A7AE-C8961A4801BD}" type="slidenum">
              <a:rPr lang="en-US" smtClean="0"/>
              <a:pPr/>
              <a:t>‹#›</a:t>
            </a:fld>
            <a:endParaRPr lang="en-US"/>
          </a:p>
        </p:txBody>
      </p:sp>
      <p:sp>
        <p:nvSpPr>
          <p:cNvPr id="6" name="TextBox 5"/>
          <p:cNvSpPr txBox="1"/>
          <p:nvPr userDrawn="1"/>
        </p:nvSpPr>
        <p:spPr>
          <a:xfrm>
            <a:off x="-5401" y="6494426"/>
            <a:ext cx="581313" cy="307777"/>
          </a:xfrm>
          <a:prstGeom prst="rect">
            <a:avLst/>
          </a:prstGeom>
          <a:noFill/>
        </p:spPr>
        <p:txBody>
          <a:bodyPr wrap="none" rtlCol="0">
            <a:spAutoFit/>
          </a:bodyPr>
          <a:lstStyle/>
          <a:p>
            <a:r>
              <a:rPr lang="en-US" sz="1400">
                <a:solidFill>
                  <a:schemeClr val="bg1"/>
                </a:solidFill>
                <a:latin typeface="+mj-lt"/>
              </a:rPr>
              <a:t>NASA</a:t>
            </a:r>
          </a:p>
        </p:txBody>
      </p:sp>
      <p:sp>
        <p:nvSpPr>
          <p:cNvPr id="7" name="TextBox 6"/>
          <p:cNvSpPr txBox="1"/>
          <p:nvPr userDrawn="1"/>
        </p:nvSpPr>
        <p:spPr>
          <a:xfrm>
            <a:off x="794853" y="6494426"/>
            <a:ext cx="1263295" cy="307777"/>
          </a:xfrm>
          <a:prstGeom prst="rect">
            <a:avLst/>
          </a:prstGeom>
          <a:noFill/>
        </p:spPr>
        <p:txBody>
          <a:bodyPr wrap="none" rtlCol="0">
            <a:spAutoFit/>
          </a:bodyPr>
          <a:lstStyle/>
          <a:p>
            <a:r>
              <a:rPr lang="en-US" sz="1400">
                <a:solidFill>
                  <a:schemeClr val="bg1"/>
                </a:solidFill>
                <a:latin typeface="+mj-lt"/>
              </a:rPr>
              <a:t>Program Office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408" y="6501924"/>
            <a:ext cx="290374" cy="277175"/>
          </a:xfrm>
          <a:prstGeom prst="rect">
            <a:avLst/>
          </a:prstGeom>
        </p:spPr>
      </p:pic>
    </p:spTree>
    <p:extLst>
      <p:ext uri="{BB962C8B-B14F-4D97-AF65-F5344CB8AC3E}">
        <p14:creationId xmlns:p14="http://schemas.microsoft.com/office/powerpoint/2010/main" val="874709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5"/>
                </a:solidFill>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a:xfrm>
            <a:off x="9347199" y="6457950"/>
            <a:ext cx="2743200" cy="365125"/>
          </a:xfrm>
          <a:prstGeom prst="rect">
            <a:avLst/>
          </a:prstGeom>
          <a:noFill/>
          <a:ln>
            <a:noFill/>
          </a:ln>
        </p:spPr>
        <p:txBody>
          <a:bodyPr/>
          <a:lstStyle>
            <a:lvl1pPr algn="r">
              <a:defRPr>
                <a:solidFill>
                  <a:schemeClr val="bg1"/>
                </a:solidFill>
              </a:defRPr>
            </a:lvl1pPr>
          </a:lstStyle>
          <a:p>
            <a:fld id="{060A4DF6-C892-434D-A7AE-C8961A4801BD}" type="slidenum">
              <a:rPr lang="en-US" smtClean="0"/>
              <a:pPr/>
              <a:t>‹#›</a:t>
            </a:fld>
            <a:endParaRPr lang="en-US"/>
          </a:p>
        </p:txBody>
      </p:sp>
      <p:sp>
        <p:nvSpPr>
          <p:cNvPr id="9" name="TextBox 8"/>
          <p:cNvSpPr txBox="1"/>
          <p:nvPr userDrawn="1"/>
        </p:nvSpPr>
        <p:spPr>
          <a:xfrm>
            <a:off x="-5401" y="6494426"/>
            <a:ext cx="581313" cy="307777"/>
          </a:xfrm>
          <a:prstGeom prst="rect">
            <a:avLst/>
          </a:prstGeom>
          <a:noFill/>
        </p:spPr>
        <p:txBody>
          <a:bodyPr wrap="none" rtlCol="0">
            <a:spAutoFit/>
          </a:bodyPr>
          <a:lstStyle/>
          <a:p>
            <a:r>
              <a:rPr lang="en-US" sz="1400">
                <a:solidFill>
                  <a:schemeClr val="bg1"/>
                </a:solidFill>
                <a:latin typeface="+mj-lt"/>
              </a:rPr>
              <a:t>NASA</a:t>
            </a:r>
          </a:p>
        </p:txBody>
      </p:sp>
      <p:sp>
        <p:nvSpPr>
          <p:cNvPr id="10" name="TextBox 9"/>
          <p:cNvSpPr txBox="1"/>
          <p:nvPr userDrawn="1"/>
        </p:nvSpPr>
        <p:spPr>
          <a:xfrm>
            <a:off x="794853" y="6494426"/>
            <a:ext cx="1263295" cy="307777"/>
          </a:xfrm>
          <a:prstGeom prst="rect">
            <a:avLst/>
          </a:prstGeom>
          <a:noFill/>
        </p:spPr>
        <p:txBody>
          <a:bodyPr wrap="none" rtlCol="0">
            <a:spAutoFit/>
          </a:bodyPr>
          <a:lstStyle/>
          <a:p>
            <a:r>
              <a:rPr lang="en-US" sz="1400">
                <a:solidFill>
                  <a:schemeClr val="bg1"/>
                </a:solidFill>
                <a:latin typeface="+mj-lt"/>
              </a:rPr>
              <a:t>Program Office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408" y="6501924"/>
            <a:ext cx="290374" cy="277175"/>
          </a:xfrm>
          <a:prstGeom prst="rect">
            <a:avLst/>
          </a:prstGeom>
        </p:spPr>
      </p:pic>
    </p:spTree>
    <p:extLst>
      <p:ext uri="{BB962C8B-B14F-4D97-AF65-F5344CB8AC3E}">
        <p14:creationId xmlns:p14="http://schemas.microsoft.com/office/powerpoint/2010/main" val="4268968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410777"/>
            <a:ext cx="10515600" cy="2852737"/>
          </a:xfrm>
          <a:prstGeom prst="rect">
            <a:avLst/>
          </a:prstGeom>
        </p:spPr>
        <p:txBody>
          <a:bodyPr anchor="b"/>
          <a:lstStyle>
            <a:lvl1pPr>
              <a:defRPr sz="6000">
                <a:solidFill>
                  <a:schemeClr val="accent5"/>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5"/>
          <p:cNvSpPr>
            <a:spLocks noGrp="1"/>
          </p:cNvSpPr>
          <p:nvPr>
            <p:ph type="sldNum" sz="quarter" idx="12"/>
          </p:nvPr>
        </p:nvSpPr>
        <p:spPr>
          <a:xfrm>
            <a:off x="9347199" y="6457950"/>
            <a:ext cx="2743200" cy="365125"/>
          </a:xfrm>
          <a:prstGeom prst="rect">
            <a:avLst/>
          </a:prstGeom>
          <a:noFill/>
          <a:ln>
            <a:noFill/>
          </a:ln>
        </p:spPr>
        <p:txBody>
          <a:bodyPr/>
          <a:lstStyle>
            <a:lvl1pPr algn="r">
              <a:defRPr>
                <a:solidFill>
                  <a:schemeClr val="bg1"/>
                </a:solidFill>
              </a:defRPr>
            </a:lvl1pPr>
          </a:lstStyle>
          <a:p>
            <a:fld id="{060A4DF6-C892-434D-A7AE-C8961A4801BD}" type="slidenum">
              <a:rPr lang="en-US" smtClean="0"/>
              <a:pPr/>
              <a:t>‹#›</a:t>
            </a:fld>
            <a:endParaRPr lang="en-US"/>
          </a:p>
        </p:txBody>
      </p:sp>
      <p:sp>
        <p:nvSpPr>
          <p:cNvPr id="9" name="TextBox 8"/>
          <p:cNvSpPr txBox="1"/>
          <p:nvPr userDrawn="1"/>
        </p:nvSpPr>
        <p:spPr>
          <a:xfrm>
            <a:off x="-5401" y="6494426"/>
            <a:ext cx="581313" cy="307777"/>
          </a:xfrm>
          <a:prstGeom prst="rect">
            <a:avLst/>
          </a:prstGeom>
          <a:noFill/>
        </p:spPr>
        <p:txBody>
          <a:bodyPr wrap="none" rtlCol="0">
            <a:spAutoFit/>
          </a:bodyPr>
          <a:lstStyle/>
          <a:p>
            <a:r>
              <a:rPr lang="en-US" sz="1400">
                <a:solidFill>
                  <a:schemeClr val="bg1"/>
                </a:solidFill>
                <a:latin typeface="+mj-lt"/>
              </a:rPr>
              <a:t>NASA</a:t>
            </a:r>
          </a:p>
        </p:txBody>
      </p:sp>
      <p:sp>
        <p:nvSpPr>
          <p:cNvPr id="10" name="TextBox 9"/>
          <p:cNvSpPr txBox="1"/>
          <p:nvPr userDrawn="1"/>
        </p:nvSpPr>
        <p:spPr>
          <a:xfrm>
            <a:off x="794853" y="6494426"/>
            <a:ext cx="1263295" cy="307777"/>
          </a:xfrm>
          <a:prstGeom prst="rect">
            <a:avLst/>
          </a:prstGeom>
          <a:noFill/>
        </p:spPr>
        <p:txBody>
          <a:bodyPr wrap="none" rtlCol="0">
            <a:spAutoFit/>
          </a:bodyPr>
          <a:lstStyle/>
          <a:p>
            <a:r>
              <a:rPr lang="en-US" sz="1400">
                <a:solidFill>
                  <a:schemeClr val="bg1"/>
                </a:solidFill>
                <a:latin typeface="+mj-lt"/>
              </a:rPr>
              <a:t>Program Office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408" y="6501924"/>
            <a:ext cx="290374" cy="277175"/>
          </a:xfrm>
          <a:prstGeom prst="rect">
            <a:avLst/>
          </a:prstGeom>
        </p:spPr>
      </p:pic>
    </p:spTree>
    <p:extLst>
      <p:ext uri="{BB962C8B-B14F-4D97-AF65-F5344CB8AC3E}">
        <p14:creationId xmlns:p14="http://schemas.microsoft.com/office/powerpoint/2010/main" val="2025499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5"/>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lgn="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lgn="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9347199" y="6457950"/>
            <a:ext cx="2743200" cy="365125"/>
          </a:xfrm>
          <a:prstGeom prst="rect">
            <a:avLst/>
          </a:prstGeom>
          <a:noFill/>
          <a:ln>
            <a:noFill/>
          </a:ln>
        </p:spPr>
        <p:txBody>
          <a:bodyPr/>
          <a:lstStyle>
            <a:lvl1pPr algn="r">
              <a:defRPr>
                <a:solidFill>
                  <a:schemeClr val="bg1"/>
                </a:solidFill>
              </a:defRPr>
            </a:lvl1pPr>
          </a:lstStyle>
          <a:p>
            <a:fld id="{060A4DF6-C892-434D-A7AE-C8961A4801BD}" type="slidenum">
              <a:rPr lang="en-US" smtClean="0"/>
              <a:pPr/>
              <a:t>‹#›</a:t>
            </a:fld>
            <a:endParaRPr lang="en-US"/>
          </a:p>
        </p:txBody>
      </p:sp>
      <p:sp>
        <p:nvSpPr>
          <p:cNvPr id="10" name="TextBox 9"/>
          <p:cNvSpPr txBox="1"/>
          <p:nvPr userDrawn="1"/>
        </p:nvSpPr>
        <p:spPr>
          <a:xfrm>
            <a:off x="-5401" y="6494426"/>
            <a:ext cx="581313" cy="307777"/>
          </a:xfrm>
          <a:prstGeom prst="rect">
            <a:avLst/>
          </a:prstGeom>
          <a:noFill/>
        </p:spPr>
        <p:txBody>
          <a:bodyPr wrap="none" rtlCol="0">
            <a:spAutoFit/>
          </a:bodyPr>
          <a:lstStyle/>
          <a:p>
            <a:r>
              <a:rPr lang="en-US" sz="1400">
                <a:solidFill>
                  <a:schemeClr val="bg1"/>
                </a:solidFill>
                <a:latin typeface="+mj-lt"/>
              </a:rPr>
              <a:t>NASA</a:t>
            </a:r>
          </a:p>
        </p:txBody>
      </p:sp>
      <p:sp>
        <p:nvSpPr>
          <p:cNvPr id="11" name="TextBox 10"/>
          <p:cNvSpPr txBox="1"/>
          <p:nvPr userDrawn="1"/>
        </p:nvSpPr>
        <p:spPr>
          <a:xfrm>
            <a:off x="794853" y="6494426"/>
            <a:ext cx="1263295" cy="307777"/>
          </a:xfrm>
          <a:prstGeom prst="rect">
            <a:avLst/>
          </a:prstGeom>
          <a:noFill/>
        </p:spPr>
        <p:txBody>
          <a:bodyPr wrap="none" rtlCol="0">
            <a:spAutoFit/>
          </a:bodyPr>
          <a:lstStyle/>
          <a:p>
            <a:r>
              <a:rPr lang="en-US" sz="1400">
                <a:solidFill>
                  <a:schemeClr val="bg1"/>
                </a:solidFill>
                <a:latin typeface="+mj-lt"/>
              </a:rPr>
              <a:t>Program Office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408" y="6501924"/>
            <a:ext cx="290374" cy="277175"/>
          </a:xfrm>
          <a:prstGeom prst="rect">
            <a:avLst/>
          </a:prstGeom>
        </p:spPr>
      </p:pic>
    </p:spTree>
    <p:extLst>
      <p:ext uri="{BB962C8B-B14F-4D97-AF65-F5344CB8AC3E}">
        <p14:creationId xmlns:p14="http://schemas.microsoft.com/office/powerpoint/2010/main" val="2376213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lvl1pPr>
              <a:defRPr>
                <a:solidFill>
                  <a:schemeClr val="accent5"/>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lgn="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lgn="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2"/>
          </p:nvPr>
        </p:nvSpPr>
        <p:spPr>
          <a:xfrm>
            <a:off x="9347199" y="6457950"/>
            <a:ext cx="2743200" cy="365125"/>
          </a:xfrm>
          <a:prstGeom prst="rect">
            <a:avLst/>
          </a:prstGeom>
          <a:noFill/>
          <a:ln>
            <a:noFill/>
          </a:ln>
        </p:spPr>
        <p:txBody>
          <a:bodyPr/>
          <a:lstStyle>
            <a:lvl1pPr algn="r">
              <a:defRPr>
                <a:solidFill>
                  <a:schemeClr val="bg1"/>
                </a:solidFill>
              </a:defRPr>
            </a:lvl1pPr>
          </a:lstStyle>
          <a:p>
            <a:fld id="{060A4DF6-C892-434D-A7AE-C8961A4801BD}" type="slidenum">
              <a:rPr lang="en-US" smtClean="0"/>
              <a:pPr/>
              <a:t>‹#›</a:t>
            </a:fld>
            <a:endParaRPr lang="en-US"/>
          </a:p>
        </p:txBody>
      </p:sp>
      <p:sp>
        <p:nvSpPr>
          <p:cNvPr id="12" name="TextBox 11"/>
          <p:cNvSpPr txBox="1"/>
          <p:nvPr userDrawn="1"/>
        </p:nvSpPr>
        <p:spPr>
          <a:xfrm>
            <a:off x="-5401" y="6494426"/>
            <a:ext cx="581313" cy="307777"/>
          </a:xfrm>
          <a:prstGeom prst="rect">
            <a:avLst/>
          </a:prstGeom>
          <a:noFill/>
        </p:spPr>
        <p:txBody>
          <a:bodyPr wrap="none" rtlCol="0">
            <a:spAutoFit/>
          </a:bodyPr>
          <a:lstStyle/>
          <a:p>
            <a:r>
              <a:rPr lang="en-US" sz="1400">
                <a:solidFill>
                  <a:schemeClr val="bg1"/>
                </a:solidFill>
                <a:latin typeface="+mj-lt"/>
              </a:rPr>
              <a:t>NASA</a:t>
            </a:r>
          </a:p>
        </p:txBody>
      </p:sp>
      <p:sp>
        <p:nvSpPr>
          <p:cNvPr id="13" name="TextBox 12"/>
          <p:cNvSpPr txBox="1"/>
          <p:nvPr userDrawn="1"/>
        </p:nvSpPr>
        <p:spPr>
          <a:xfrm>
            <a:off x="794853" y="6494426"/>
            <a:ext cx="1263295" cy="307777"/>
          </a:xfrm>
          <a:prstGeom prst="rect">
            <a:avLst/>
          </a:prstGeom>
          <a:noFill/>
        </p:spPr>
        <p:txBody>
          <a:bodyPr wrap="none" rtlCol="0">
            <a:spAutoFit/>
          </a:bodyPr>
          <a:lstStyle/>
          <a:p>
            <a:r>
              <a:rPr lang="en-US" sz="1400">
                <a:solidFill>
                  <a:schemeClr val="bg1"/>
                </a:solidFill>
                <a:latin typeface="+mj-lt"/>
              </a:rPr>
              <a:t>Program Office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408" y="6501924"/>
            <a:ext cx="290374" cy="277175"/>
          </a:xfrm>
          <a:prstGeom prst="rect">
            <a:avLst/>
          </a:prstGeom>
        </p:spPr>
      </p:pic>
    </p:spTree>
    <p:extLst>
      <p:ext uri="{BB962C8B-B14F-4D97-AF65-F5344CB8AC3E}">
        <p14:creationId xmlns:p14="http://schemas.microsoft.com/office/powerpoint/2010/main" val="1142491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5"/>
                </a:solidFill>
              </a:defRPr>
            </a:lvl1pPr>
          </a:lstStyle>
          <a:p>
            <a:r>
              <a:rPr lang="en-US"/>
              <a:t>Click to edit Master title style</a:t>
            </a:r>
          </a:p>
        </p:txBody>
      </p:sp>
      <p:sp>
        <p:nvSpPr>
          <p:cNvPr id="6" name="Slide Number Placeholder 5"/>
          <p:cNvSpPr>
            <a:spLocks noGrp="1"/>
          </p:cNvSpPr>
          <p:nvPr>
            <p:ph type="sldNum" sz="quarter" idx="12"/>
          </p:nvPr>
        </p:nvSpPr>
        <p:spPr>
          <a:xfrm>
            <a:off x="9347199" y="6457950"/>
            <a:ext cx="2743200" cy="365125"/>
          </a:xfrm>
          <a:prstGeom prst="rect">
            <a:avLst/>
          </a:prstGeom>
          <a:noFill/>
          <a:ln>
            <a:noFill/>
          </a:ln>
        </p:spPr>
        <p:txBody>
          <a:bodyPr/>
          <a:lstStyle>
            <a:lvl1pPr algn="r">
              <a:defRPr>
                <a:solidFill>
                  <a:schemeClr val="bg1"/>
                </a:solidFill>
              </a:defRPr>
            </a:lvl1pPr>
          </a:lstStyle>
          <a:p>
            <a:fld id="{060A4DF6-C892-434D-A7AE-C8961A4801BD}" type="slidenum">
              <a:rPr lang="en-US" smtClean="0"/>
              <a:pPr/>
              <a:t>‹#›</a:t>
            </a:fld>
            <a:endParaRPr lang="en-US"/>
          </a:p>
        </p:txBody>
      </p:sp>
      <p:sp>
        <p:nvSpPr>
          <p:cNvPr id="8" name="TextBox 7"/>
          <p:cNvSpPr txBox="1"/>
          <p:nvPr userDrawn="1"/>
        </p:nvSpPr>
        <p:spPr>
          <a:xfrm>
            <a:off x="-5401" y="6494426"/>
            <a:ext cx="581313" cy="307777"/>
          </a:xfrm>
          <a:prstGeom prst="rect">
            <a:avLst/>
          </a:prstGeom>
          <a:noFill/>
        </p:spPr>
        <p:txBody>
          <a:bodyPr wrap="none" rtlCol="0">
            <a:spAutoFit/>
          </a:bodyPr>
          <a:lstStyle/>
          <a:p>
            <a:r>
              <a:rPr lang="en-US" sz="1400">
                <a:solidFill>
                  <a:schemeClr val="bg1"/>
                </a:solidFill>
                <a:latin typeface="+mj-lt"/>
              </a:rPr>
              <a:t>NASA</a:t>
            </a:r>
          </a:p>
        </p:txBody>
      </p:sp>
      <p:sp>
        <p:nvSpPr>
          <p:cNvPr id="9" name="TextBox 8"/>
          <p:cNvSpPr txBox="1"/>
          <p:nvPr userDrawn="1"/>
        </p:nvSpPr>
        <p:spPr>
          <a:xfrm>
            <a:off x="794853" y="6494426"/>
            <a:ext cx="1263295" cy="307777"/>
          </a:xfrm>
          <a:prstGeom prst="rect">
            <a:avLst/>
          </a:prstGeom>
          <a:noFill/>
        </p:spPr>
        <p:txBody>
          <a:bodyPr wrap="none" rtlCol="0">
            <a:spAutoFit/>
          </a:bodyPr>
          <a:lstStyle/>
          <a:p>
            <a:r>
              <a:rPr lang="en-US" sz="1400">
                <a:solidFill>
                  <a:schemeClr val="bg1"/>
                </a:solidFill>
                <a:latin typeface="+mj-lt"/>
              </a:rPr>
              <a:t>Program Office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408" y="6501924"/>
            <a:ext cx="290374" cy="277175"/>
          </a:xfrm>
          <a:prstGeom prst="rect">
            <a:avLst/>
          </a:prstGeom>
        </p:spPr>
      </p:pic>
    </p:spTree>
    <p:extLst>
      <p:ext uri="{BB962C8B-B14F-4D97-AF65-F5344CB8AC3E}">
        <p14:creationId xmlns:p14="http://schemas.microsoft.com/office/powerpoint/2010/main" val="7951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up Slides">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9347199" y="6457950"/>
            <a:ext cx="2743200" cy="365125"/>
          </a:xfrm>
          <a:prstGeom prst="rect">
            <a:avLst/>
          </a:prstGeom>
          <a:noFill/>
          <a:ln>
            <a:noFill/>
          </a:ln>
        </p:spPr>
        <p:txBody>
          <a:bodyPr/>
          <a:lstStyle>
            <a:lvl1pPr algn="r">
              <a:defRPr>
                <a:solidFill>
                  <a:schemeClr val="bg1"/>
                </a:solidFill>
              </a:defRPr>
            </a:lvl1pPr>
          </a:lstStyle>
          <a:p>
            <a:fld id="{060A4DF6-C892-434D-A7AE-C8961A4801BD}" type="slidenum">
              <a:rPr lang="en-US" smtClean="0"/>
              <a:pPr/>
              <a:t>‹#›</a:t>
            </a:fld>
            <a:endParaRPr lang="en-US"/>
          </a:p>
        </p:txBody>
      </p:sp>
      <p:sp>
        <p:nvSpPr>
          <p:cNvPr id="7" name="TextBox 6"/>
          <p:cNvSpPr txBox="1"/>
          <p:nvPr userDrawn="1"/>
        </p:nvSpPr>
        <p:spPr>
          <a:xfrm>
            <a:off x="-5401" y="6494426"/>
            <a:ext cx="581313" cy="307777"/>
          </a:xfrm>
          <a:prstGeom prst="rect">
            <a:avLst/>
          </a:prstGeom>
          <a:noFill/>
        </p:spPr>
        <p:txBody>
          <a:bodyPr wrap="none" rtlCol="0">
            <a:spAutoFit/>
          </a:bodyPr>
          <a:lstStyle/>
          <a:p>
            <a:r>
              <a:rPr lang="en-US" sz="1400">
                <a:solidFill>
                  <a:schemeClr val="bg1"/>
                </a:solidFill>
                <a:latin typeface="+mj-lt"/>
              </a:rPr>
              <a:t>NASA</a:t>
            </a:r>
          </a:p>
        </p:txBody>
      </p:sp>
      <p:sp>
        <p:nvSpPr>
          <p:cNvPr id="8" name="TextBox 7"/>
          <p:cNvSpPr txBox="1"/>
          <p:nvPr userDrawn="1"/>
        </p:nvSpPr>
        <p:spPr>
          <a:xfrm>
            <a:off x="794853" y="6494426"/>
            <a:ext cx="1263295" cy="307777"/>
          </a:xfrm>
          <a:prstGeom prst="rect">
            <a:avLst/>
          </a:prstGeom>
          <a:noFill/>
        </p:spPr>
        <p:txBody>
          <a:bodyPr wrap="none" rtlCol="0">
            <a:spAutoFit/>
          </a:bodyPr>
          <a:lstStyle/>
          <a:p>
            <a:r>
              <a:rPr lang="en-US" sz="1400">
                <a:solidFill>
                  <a:schemeClr val="bg1"/>
                </a:solidFill>
                <a:latin typeface="+mj-lt"/>
              </a:rPr>
              <a:t>Program Office</a:t>
            </a:r>
          </a:p>
        </p:txBody>
      </p:sp>
      <p:sp>
        <p:nvSpPr>
          <p:cNvPr id="9" name="Title 8"/>
          <p:cNvSpPr>
            <a:spLocks noGrp="1"/>
          </p:cNvSpPr>
          <p:nvPr>
            <p:ph type="title" hasCustomPrompt="1"/>
          </p:nvPr>
        </p:nvSpPr>
        <p:spPr>
          <a:xfrm>
            <a:off x="683673" y="2338403"/>
            <a:ext cx="10515600" cy="982150"/>
          </a:xfrm>
          <a:prstGeom prst="rect">
            <a:avLst/>
          </a:prstGeom>
        </p:spPr>
        <p:txBody>
          <a:bodyPr/>
          <a:lstStyle>
            <a:lvl1pPr algn="ctr">
              <a:defRPr sz="7200" b="0" baseline="0">
                <a:solidFill>
                  <a:schemeClr val="accent5"/>
                </a:solidFill>
                <a:latin typeface="+mj-lt"/>
              </a:defRPr>
            </a:lvl1pPr>
          </a:lstStyle>
          <a:p>
            <a:r>
              <a:rPr lang="en-US"/>
              <a:t>BACK UP MATERIAL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408" y="6501924"/>
            <a:ext cx="290374" cy="277175"/>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201782"/>
          </a:xfrm>
          <a:prstGeom prst="rect">
            <a:avLst/>
          </a:prstGeom>
        </p:spPr>
      </p:pic>
    </p:spTree>
    <p:extLst>
      <p:ext uri="{BB962C8B-B14F-4D97-AF65-F5344CB8AC3E}">
        <p14:creationId xmlns:p14="http://schemas.microsoft.com/office/powerpoint/2010/main" val="775150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9347199" y="6457950"/>
            <a:ext cx="2743200" cy="365125"/>
          </a:xfrm>
          <a:prstGeom prst="rect">
            <a:avLst/>
          </a:prstGeom>
          <a:noFill/>
          <a:ln>
            <a:noFill/>
          </a:ln>
        </p:spPr>
        <p:txBody>
          <a:bodyPr/>
          <a:lstStyle>
            <a:lvl1pPr algn="r">
              <a:defRPr>
                <a:solidFill>
                  <a:schemeClr val="bg1"/>
                </a:solidFill>
              </a:defRPr>
            </a:lvl1pPr>
          </a:lstStyle>
          <a:p>
            <a:fld id="{060A4DF6-C892-434D-A7AE-C8961A4801BD}" type="slidenum">
              <a:rPr lang="en-US" smtClean="0"/>
              <a:pPr/>
              <a:t>‹#›</a:t>
            </a:fld>
            <a:endParaRPr lang="en-US"/>
          </a:p>
        </p:txBody>
      </p:sp>
      <p:sp>
        <p:nvSpPr>
          <p:cNvPr id="7" name="TextBox 6"/>
          <p:cNvSpPr txBox="1"/>
          <p:nvPr userDrawn="1"/>
        </p:nvSpPr>
        <p:spPr>
          <a:xfrm>
            <a:off x="-5401" y="6494426"/>
            <a:ext cx="581313" cy="307777"/>
          </a:xfrm>
          <a:prstGeom prst="rect">
            <a:avLst/>
          </a:prstGeom>
          <a:noFill/>
        </p:spPr>
        <p:txBody>
          <a:bodyPr wrap="none" rtlCol="0">
            <a:spAutoFit/>
          </a:bodyPr>
          <a:lstStyle/>
          <a:p>
            <a:r>
              <a:rPr lang="en-US" sz="1400">
                <a:solidFill>
                  <a:schemeClr val="bg1"/>
                </a:solidFill>
                <a:latin typeface="+mj-lt"/>
              </a:rPr>
              <a:t>NASA</a:t>
            </a:r>
          </a:p>
        </p:txBody>
      </p:sp>
      <p:sp>
        <p:nvSpPr>
          <p:cNvPr id="8" name="TextBox 7"/>
          <p:cNvSpPr txBox="1"/>
          <p:nvPr userDrawn="1"/>
        </p:nvSpPr>
        <p:spPr>
          <a:xfrm>
            <a:off x="794853" y="6494426"/>
            <a:ext cx="1263295" cy="307777"/>
          </a:xfrm>
          <a:prstGeom prst="rect">
            <a:avLst/>
          </a:prstGeom>
          <a:noFill/>
        </p:spPr>
        <p:txBody>
          <a:bodyPr wrap="none" rtlCol="0">
            <a:spAutoFit/>
          </a:bodyPr>
          <a:lstStyle/>
          <a:p>
            <a:r>
              <a:rPr lang="en-US" sz="1400">
                <a:solidFill>
                  <a:schemeClr val="bg1"/>
                </a:solidFill>
                <a:latin typeface="+mj-lt"/>
              </a:rPr>
              <a:t>Program Office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408" y="6501924"/>
            <a:ext cx="290374" cy="277175"/>
          </a:xfrm>
          <a:prstGeom prst="rect">
            <a:avLst/>
          </a:prstGeom>
        </p:spPr>
      </p:pic>
    </p:spTree>
    <p:extLst>
      <p:ext uri="{BB962C8B-B14F-4D97-AF65-F5344CB8AC3E}">
        <p14:creationId xmlns:p14="http://schemas.microsoft.com/office/powerpoint/2010/main" val="2418124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solidFill>
                  <a:schemeClr val="accent5"/>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lgn="l">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p:cNvSpPr>
            <a:spLocks noGrp="1"/>
          </p:cNvSpPr>
          <p:nvPr>
            <p:ph type="sldNum" sz="quarter" idx="12"/>
          </p:nvPr>
        </p:nvSpPr>
        <p:spPr>
          <a:xfrm>
            <a:off x="9347199" y="6457950"/>
            <a:ext cx="2743200" cy="365125"/>
          </a:xfrm>
          <a:prstGeom prst="rect">
            <a:avLst/>
          </a:prstGeom>
          <a:noFill/>
          <a:ln>
            <a:noFill/>
          </a:ln>
        </p:spPr>
        <p:txBody>
          <a:bodyPr/>
          <a:lstStyle>
            <a:lvl1pPr algn="r">
              <a:defRPr>
                <a:solidFill>
                  <a:schemeClr val="bg1"/>
                </a:solidFill>
              </a:defRPr>
            </a:lvl1pPr>
          </a:lstStyle>
          <a:p>
            <a:fld id="{060A4DF6-C892-434D-A7AE-C8961A4801BD}" type="slidenum">
              <a:rPr lang="en-US" smtClean="0"/>
              <a:pPr/>
              <a:t>‹#›</a:t>
            </a:fld>
            <a:endParaRPr lang="en-US"/>
          </a:p>
        </p:txBody>
      </p:sp>
      <p:sp>
        <p:nvSpPr>
          <p:cNvPr id="10" name="TextBox 9"/>
          <p:cNvSpPr txBox="1"/>
          <p:nvPr userDrawn="1"/>
        </p:nvSpPr>
        <p:spPr>
          <a:xfrm>
            <a:off x="-5401" y="6494426"/>
            <a:ext cx="581313" cy="307777"/>
          </a:xfrm>
          <a:prstGeom prst="rect">
            <a:avLst/>
          </a:prstGeom>
          <a:noFill/>
        </p:spPr>
        <p:txBody>
          <a:bodyPr wrap="none" rtlCol="0">
            <a:spAutoFit/>
          </a:bodyPr>
          <a:lstStyle/>
          <a:p>
            <a:r>
              <a:rPr lang="en-US" sz="1400">
                <a:solidFill>
                  <a:schemeClr val="bg1"/>
                </a:solidFill>
                <a:latin typeface="+mj-lt"/>
              </a:rPr>
              <a:t>NASA</a:t>
            </a:r>
          </a:p>
        </p:txBody>
      </p:sp>
      <p:sp>
        <p:nvSpPr>
          <p:cNvPr id="11" name="TextBox 10"/>
          <p:cNvSpPr txBox="1"/>
          <p:nvPr userDrawn="1"/>
        </p:nvSpPr>
        <p:spPr>
          <a:xfrm>
            <a:off x="794853" y="6494426"/>
            <a:ext cx="1263295" cy="307777"/>
          </a:xfrm>
          <a:prstGeom prst="rect">
            <a:avLst/>
          </a:prstGeom>
          <a:noFill/>
        </p:spPr>
        <p:txBody>
          <a:bodyPr wrap="none" rtlCol="0">
            <a:spAutoFit/>
          </a:bodyPr>
          <a:lstStyle/>
          <a:p>
            <a:r>
              <a:rPr lang="en-US" sz="1400">
                <a:solidFill>
                  <a:schemeClr val="bg1"/>
                </a:solidFill>
                <a:latin typeface="+mj-lt"/>
              </a:rPr>
              <a:t>Program Office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408" y="6501924"/>
            <a:ext cx="290374" cy="277175"/>
          </a:xfrm>
          <a:prstGeom prst="rect">
            <a:avLst/>
          </a:prstGeom>
        </p:spPr>
      </p:pic>
    </p:spTree>
    <p:extLst>
      <p:ext uri="{BB962C8B-B14F-4D97-AF65-F5344CB8AC3E}">
        <p14:creationId xmlns:p14="http://schemas.microsoft.com/office/powerpoint/2010/main" val="1845170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solidFill>
                  <a:schemeClr val="accent5"/>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lgn="l">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3754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199" y="2178915"/>
            <a:ext cx="10515600" cy="1325563"/>
          </a:xfrm>
          <a:prstGeom prst="rect">
            <a:avLst/>
          </a:prstGeom>
        </p:spPr>
        <p:txBody>
          <a:bodyPr/>
          <a:lstStyle>
            <a:lvl1pPr>
              <a:defRPr>
                <a:solidFill>
                  <a:schemeClr val="accent5"/>
                </a:solidFill>
              </a:defRPr>
            </a:lvl1pPr>
          </a:lstStyle>
          <a:p>
            <a:r>
              <a:rPr lang="en-US"/>
              <a:t>Click to edit Master title style</a:t>
            </a:r>
          </a:p>
        </p:txBody>
      </p:sp>
      <p:sp>
        <p:nvSpPr>
          <p:cNvPr id="4" name="Slide Number Placeholder 5"/>
          <p:cNvSpPr>
            <a:spLocks noGrp="1"/>
          </p:cNvSpPr>
          <p:nvPr>
            <p:ph type="sldNum" sz="quarter" idx="12"/>
          </p:nvPr>
        </p:nvSpPr>
        <p:spPr>
          <a:xfrm>
            <a:off x="9347199" y="6457950"/>
            <a:ext cx="2743200" cy="365125"/>
          </a:xfrm>
          <a:prstGeom prst="rect">
            <a:avLst/>
          </a:prstGeom>
          <a:noFill/>
          <a:ln>
            <a:noFill/>
          </a:ln>
        </p:spPr>
        <p:txBody>
          <a:bodyPr/>
          <a:lstStyle>
            <a:lvl1pPr algn="r">
              <a:defRPr>
                <a:solidFill>
                  <a:schemeClr val="bg1"/>
                </a:solidFill>
              </a:defRPr>
            </a:lvl1pPr>
          </a:lstStyle>
          <a:p>
            <a:fld id="{060A4DF6-C892-434D-A7AE-C8961A4801BD}" type="slidenum">
              <a:rPr lang="en-US" smtClean="0"/>
              <a:pPr/>
              <a:t>‹#›</a:t>
            </a:fld>
            <a:endParaRPr lang="en-US"/>
          </a:p>
        </p:txBody>
      </p:sp>
      <p:sp>
        <p:nvSpPr>
          <p:cNvPr id="6" name="TextBox 5"/>
          <p:cNvSpPr txBox="1"/>
          <p:nvPr userDrawn="1"/>
        </p:nvSpPr>
        <p:spPr>
          <a:xfrm>
            <a:off x="-5401" y="6494426"/>
            <a:ext cx="581313" cy="307777"/>
          </a:xfrm>
          <a:prstGeom prst="rect">
            <a:avLst/>
          </a:prstGeom>
          <a:noFill/>
        </p:spPr>
        <p:txBody>
          <a:bodyPr wrap="none" rtlCol="0">
            <a:spAutoFit/>
          </a:bodyPr>
          <a:lstStyle/>
          <a:p>
            <a:r>
              <a:rPr lang="en-US" sz="1400">
                <a:solidFill>
                  <a:schemeClr val="bg1"/>
                </a:solidFill>
                <a:latin typeface="+mj-lt"/>
              </a:rPr>
              <a:t>NASA</a:t>
            </a:r>
          </a:p>
        </p:txBody>
      </p:sp>
      <p:sp>
        <p:nvSpPr>
          <p:cNvPr id="7" name="TextBox 6"/>
          <p:cNvSpPr txBox="1"/>
          <p:nvPr userDrawn="1"/>
        </p:nvSpPr>
        <p:spPr>
          <a:xfrm>
            <a:off x="794853" y="6494426"/>
            <a:ext cx="1263295" cy="307777"/>
          </a:xfrm>
          <a:prstGeom prst="rect">
            <a:avLst/>
          </a:prstGeom>
          <a:noFill/>
        </p:spPr>
        <p:txBody>
          <a:bodyPr wrap="none" rtlCol="0">
            <a:spAutoFit/>
          </a:bodyPr>
          <a:lstStyle/>
          <a:p>
            <a:r>
              <a:rPr lang="en-US" sz="1400">
                <a:solidFill>
                  <a:schemeClr val="bg1"/>
                </a:solidFill>
                <a:latin typeface="+mj-lt"/>
              </a:rPr>
              <a:t>Program Office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408" y="6501924"/>
            <a:ext cx="290374" cy="277175"/>
          </a:xfrm>
          <a:prstGeom prst="rect">
            <a:avLst/>
          </a:prstGeom>
        </p:spPr>
      </p:pic>
    </p:spTree>
    <p:extLst>
      <p:ext uri="{BB962C8B-B14F-4D97-AF65-F5344CB8AC3E}">
        <p14:creationId xmlns:p14="http://schemas.microsoft.com/office/powerpoint/2010/main" val="234732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5"/>
                </a:solidFill>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a:xfrm>
            <a:off x="9347199" y="6457950"/>
            <a:ext cx="2743200" cy="365125"/>
          </a:xfrm>
          <a:prstGeom prst="rect">
            <a:avLst/>
          </a:prstGeom>
          <a:noFill/>
          <a:ln>
            <a:noFill/>
          </a:ln>
        </p:spPr>
        <p:txBody>
          <a:bodyPr/>
          <a:lstStyle>
            <a:lvl1pPr algn="r">
              <a:defRPr>
                <a:solidFill>
                  <a:schemeClr val="bg1"/>
                </a:solidFill>
              </a:defRPr>
            </a:lvl1pPr>
          </a:lstStyle>
          <a:p>
            <a:fld id="{060A4DF6-C892-434D-A7AE-C8961A4801BD}" type="slidenum">
              <a:rPr lang="en-US" smtClean="0"/>
              <a:pPr/>
              <a:t>‹#›</a:t>
            </a:fld>
            <a:endParaRPr lang="en-US"/>
          </a:p>
        </p:txBody>
      </p:sp>
      <p:sp>
        <p:nvSpPr>
          <p:cNvPr id="9" name="TextBox 8"/>
          <p:cNvSpPr txBox="1"/>
          <p:nvPr userDrawn="1"/>
        </p:nvSpPr>
        <p:spPr>
          <a:xfrm>
            <a:off x="-5401" y="6494426"/>
            <a:ext cx="581313" cy="307777"/>
          </a:xfrm>
          <a:prstGeom prst="rect">
            <a:avLst/>
          </a:prstGeom>
          <a:noFill/>
        </p:spPr>
        <p:txBody>
          <a:bodyPr wrap="none" rtlCol="0">
            <a:spAutoFit/>
          </a:bodyPr>
          <a:lstStyle/>
          <a:p>
            <a:r>
              <a:rPr lang="en-US" sz="1400">
                <a:solidFill>
                  <a:schemeClr val="bg1"/>
                </a:solidFill>
                <a:latin typeface="+mj-lt"/>
              </a:rPr>
              <a:t>NASA</a:t>
            </a:r>
          </a:p>
        </p:txBody>
      </p:sp>
      <p:sp>
        <p:nvSpPr>
          <p:cNvPr id="10" name="TextBox 9"/>
          <p:cNvSpPr txBox="1"/>
          <p:nvPr userDrawn="1"/>
        </p:nvSpPr>
        <p:spPr>
          <a:xfrm>
            <a:off x="794853" y="6494426"/>
            <a:ext cx="1263295" cy="307777"/>
          </a:xfrm>
          <a:prstGeom prst="rect">
            <a:avLst/>
          </a:prstGeom>
          <a:noFill/>
        </p:spPr>
        <p:txBody>
          <a:bodyPr wrap="none" rtlCol="0">
            <a:spAutoFit/>
          </a:bodyPr>
          <a:lstStyle/>
          <a:p>
            <a:r>
              <a:rPr lang="en-US" sz="1400">
                <a:solidFill>
                  <a:schemeClr val="bg1"/>
                </a:solidFill>
                <a:latin typeface="+mj-lt"/>
              </a:rPr>
              <a:t>Program Office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408" y="6501924"/>
            <a:ext cx="290374" cy="277175"/>
          </a:xfrm>
          <a:prstGeom prst="rect">
            <a:avLst/>
          </a:prstGeom>
        </p:spPr>
      </p:pic>
    </p:spTree>
    <p:extLst>
      <p:ext uri="{BB962C8B-B14F-4D97-AF65-F5344CB8AC3E}">
        <p14:creationId xmlns:p14="http://schemas.microsoft.com/office/powerpoint/2010/main" val="3420155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410777"/>
            <a:ext cx="10515600" cy="2852737"/>
          </a:xfrm>
          <a:prstGeom prst="rect">
            <a:avLst/>
          </a:prstGeom>
        </p:spPr>
        <p:txBody>
          <a:bodyPr anchor="b"/>
          <a:lstStyle>
            <a:lvl1pPr>
              <a:defRPr sz="6000">
                <a:solidFill>
                  <a:schemeClr val="accent5"/>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5"/>
          <p:cNvSpPr>
            <a:spLocks noGrp="1"/>
          </p:cNvSpPr>
          <p:nvPr>
            <p:ph type="sldNum" sz="quarter" idx="12"/>
          </p:nvPr>
        </p:nvSpPr>
        <p:spPr>
          <a:xfrm>
            <a:off x="9347199" y="6457950"/>
            <a:ext cx="2743200" cy="365125"/>
          </a:xfrm>
          <a:prstGeom prst="rect">
            <a:avLst/>
          </a:prstGeom>
          <a:noFill/>
          <a:ln>
            <a:noFill/>
          </a:ln>
        </p:spPr>
        <p:txBody>
          <a:bodyPr/>
          <a:lstStyle>
            <a:lvl1pPr algn="r">
              <a:defRPr>
                <a:solidFill>
                  <a:schemeClr val="bg1"/>
                </a:solidFill>
              </a:defRPr>
            </a:lvl1pPr>
          </a:lstStyle>
          <a:p>
            <a:fld id="{060A4DF6-C892-434D-A7AE-C8961A4801BD}" type="slidenum">
              <a:rPr lang="en-US" smtClean="0"/>
              <a:pPr/>
              <a:t>‹#›</a:t>
            </a:fld>
            <a:endParaRPr lang="en-US"/>
          </a:p>
        </p:txBody>
      </p:sp>
      <p:sp>
        <p:nvSpPr>
          <p:cNvPr id="9" name="TextBox 8"/>
          <p:cNvSpPr txBox="1"/>
          <p:nvPr userDrawn="1"/>
        </p:nvSpPr>
        <p:spPr>
          <a:xfrm>
            <a:off x="-5401" y="6494426"/>
            <a:ext cx="581313" cy="307777"/>
          </a:xfrm>
          <a:prstGeom prst="rect">
            <a:avLst/>
          </a:prstGeom>
          <a:noFill/>
        </p:spPr>
        <p:txBody>
          <a:bodyPr wrap="none" rtlCol="0">
            <a:spAutoFit/>
          </a:bodyPr>
          <a:lstStyle/>
          <a:p>
            <a:r>
              <a:rPr lang="en-US" sz="1400">
                <a:solidFill>
                  <a:schemeClr val="bg1"/>
                </a:solidFill>
                <a:latin typeface="+mj-lt"/>
              </a:rPr>
              <a:t>NASA</a:t>
            </a:r>
          </a:p>
        </p:txBody>
      </p:sp>
      <p:sp>
        <p:nvSpPr>
          <p:cNvPr id="10" name="TextBox 9"/>
          <p:cNvSpPr txBox="1"/>
          <p:nvPr userDrawn="1"/>
        </p:nvSpPr>
        <p:spPr>
          <a:xfrm>
            <a:off x="794853" y="6494426"/>
            <a:ext cx="1263295" cy="307777"/>
          </a:xfrm>
          <a:prstGeom prst="rect">
            <a:avLst/>
          </a:prstGeom>
          <a:noFill/>
        </p:spPr>
        <p:txBody>
          <a:bodyPr wrap="none" rtlCol="0">
            <a:spAutoFit/>
          </a:bodyPr>
          <a:lstStyle/>
          <a:p>
            <a:r>
              <a:rPr lang="en-US" sz="1400">
                <a:solidFill>
                  <a:schemeClr val="bg1"/>
                </a:solidFill>
                <a:latin typeface="+mj-lt"/>
              </a:rPr>
              <a:t>Program Office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408" y="6501924"/>
            <a:ext cx="290374" cy="277175"/>
          </a:xfrm>
          <a:prstGeom prst="rect">
            <a:avLst/>
          </a:prstGeom>
        </p:spPr>
      </p:pic>
    </p:spTree>
    <p:extLst>
      <p:ext uri="{BB962C8B-B14F-4D97-AF65-F5344CB8AC3E}">
        <p14:creationId xmlns:p14="http://schemas.microsoft.com/office/powerpoint/2010/main" val="2540145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5"/>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lgn="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lgn="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9347199" y="6457950"/>
            <a:ext cx="2743200" cy="365125"/>
          </a:xfrm>
          <a:prstGeom prst="rect">
            <a:avLst/>
          </a:prstGeom>
          <a:noFill/>
          <a:ln>
            <a:noFill/>
          </a:ln>
        </p:spPr>
        <p:txBody>
          <a:bodyPr/>
          <a:lstStyle>
            <a:lvl1pPr algn="r">
              <a:defRPr>
                <a:solidFill>
                  <a:schemeClr val="bg1"/>
                </a:solidFill>
              </a:defRPr>
            </a:lvl1pPr>
          </a:lstStyle>
          <a:p>
            <a:fld id="{060A4DF6-C892-434D-A7AE-C8961A4801BD}" type="slidenum">
              <a:rPr lang="en-US" smtClean="0"/>
              <a:pPr/>
              <a:t>‹#›</a:t>
            </a:fld>
            <a:endParaRPr lang="en-US"/>
          </a:p>
        </p:txBody>
      </p:sp>
      <p:sp>
        <p:nvSpPr>
          <p:cNvPr id="10" name="TextBox 9"/>
          <p:cNvSpPr txBox="1"/>
          <p:nvPr userDrawn="1"/>
        </p:nvSpPr>
        <p:spPr>
          <a:xfrm>
            <a:off x="-5401" y="6494426"/>
            <a:ext cx="581313" cy="307777"/>
          </a:xfrm>
          <a:prstGeom prst="rect">
            <a:avLst/>
          </a:prstGeom>
          <a:noFill/>
        </p:spPr>
        <p:txBody>
          <a:bodyPr wrap="none" rtlCol="0">
            <a:spAutoFit/>
          </a:bodyPr>
          <a:lstStyle/>
          <a:p>
            <a:r>
              <a:rPr lang="en-US" sz="1400">
                <a:solidFill>
                  <a:schemeClr val="bg1"/>
                </a:solidFill>
                <a:latin typeface="+mj-lt"/>
              </a:rPr>
              <a:t>NASA</a:t>
            </a:r>
          </a:p>
        </p:txBody>
      </p:sp>
      <p:sp>
        <p:nvSpPr>
          <p:cNvPr id="11" name="TextBox 10"/>
          <p:cNvSpPr txBox="1"/>
          <p:nvPr userDrawn="1"/>
        </p:nvSpPr>
        <p:spPr>
          <a:xfrm>
            <a:off x="794853" y="6494426"/>
            <a:ext cx="1263295" cy="307777"/>
          </a:xfrm>
          <a:prstGeom prst="rect">
            <a:avLst/>
          </a:prstGeom>
          <a:noFill/>
        </p:spPr>
        <p:txBody>
          <a:bodyPr wrap="none" rtlCol="0">
            <a:spAutoFit/>
          </a:bodyPr>
          <a:lstStyle/>
          <a:p>
            <a:r>
              <a:rPr lang="en-US" sz="1400">
                <a:solidFill>
                  <a:schemeClr val="bg1"/>
                </a:solidFill>
                <a:latin typeface="+mj-lt"/>
              </a:rPr>
              <a:t>Program Office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408" y="6501924"/>
            <a:ext cx="290374" cy="277175"/>
          </a:xfrm>
          <a:prstGeom prst="rect">
            <a:avLst/>
          </a:prstGeom>
        </p:spPr>
      </p:pic>
    </p:spTree>
    <p:extLst>
      <p:ext uri="{BB962C8B-B14F-4D97-AF65-F5344CB8AC3E}">
        <p14:creationId xmlns:p14="http://schemas.microsoft.com/office/powerpoint/2010/main" val="2039869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lvl1pPr>
              <a:defRPr>
                <a:solidFill>
                  <a:schemeClr val="accent5"/>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lgn="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lgn="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2"/>
          </p:nvPr>
        </p:nvSpPr>
        <p:spPr>
          <a:xfrm>
            <a:off x="9347199" y="6457950"/>
            <a:ext cx="2743200" cy="365125"/>
          </a:xfrm>
          <a:prstGeom prst="rect">
            <a:avLst/>
          </a:prstGeom>
          <a:noFill/>
          <a:ln>
            <a:noFill/>
          </a:ln>
        </p:spPr>
        <p:txBody>
          <a:bodyPr/>
          <a:lstStyle>
            <a:lvl1pPr algn="r">
              <a:defRPr>
                <a:solidFill>
                  <a:schemeClr val="bg1"/>
                </a:solidFill>
              </a:defRPr>
            </a:lvl1pPr>
          </a:lstStyle>
          <a:p>
            <a:fld id="{060A4DF6-C892-434D-A7AE-C8961A4801BD}" type="slidenum">
              <a:rPr lang="en-US" smtClean="0"/>
              <a:pPr/>
              <a:t>‹#›</a:t>
            </a:fld>
            <a:endParaRPr lang="en-US"/>
          </a:p>
        </p:txBody>
      </p:sp>
      <p:sp>
        <p:nvSpPr>
          <p:cNvPr id="12" name="TextBox 11"/>
          <p:cNvSpPr txBox="1"/>
          <p:nvPr userDrawn="1"/>
        </p:nvSpPr>
        <p:spPr>
          <a:xfrm>
            <a:off x="-5401" y="6494426"/>
            <a:ext cx="581313" cy="307777"/>
          </a:xfrm>
          <a:prstGeom prst="rect">
            <a:avLst/>
          </a:prstGeom>
          <a:noFill/>
        </p:spPr>
        <p:txBody>
          <a:bodyPr wrap="none" rtlCol="0">
            <a:spAutoFit/>
          </a:bodyPr>
          <a:lstStyle/>
          <a:p>
            <a:r>
              <a:rPr lang="en-US" sz="1400">
                <a:solidFill>
                  <a:schemeClr val="bg1"/>
                </a:solidFill>
                <a:latin typeface="+mj-lt"/>
              </a:rPr>
              <a:t>NASA</a:t>
            </a:r>
          </a:p>
        </p:txBody>
      </p:sp>
      <p:sp>
        <p:nvSpPr>
          <p:cNvPr id="13" name="TextBox 12"/>
          <p:cNvSpPr txBox="1"/>
          <p:nvPr userDrawn="1"/>
        </p:nvSpPr>
        <p:spPr>
          <a:xfrm>
            <a:off x="794853" y="6494426"/>
            <a:ext cx="1263295" cy="307777"/>
          </a:xfrm>
          <a:prstGeom prst="rect">
            <a:avLst/>
          </a:prstGeom>
          <a:noFill/>
        </p:spPr>
        <p:txBody>
          <a:bodyPr wrap="none" rtlCol="0">
            <a:spAutoFit/>
          </a:bodyPr>
          <a:lstStyle/>
          <a:p>
            <a:r>
              <a:rPr lang="en-US" sz="1400">
                <a:solidFill>
                  <a:schemeClr val="bg1"/>
                </a:solidFill>
                <a:latin typeface="+mj-lt"/>
              </a:rPr>
              <a:t>Program Office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408" y="6501924"/>
            <a:ext cx="290374" cy="277175"/>
          </a:xfrm>
          <a:prstGeom prst="rect">
            <a:avLst/>
          </a:prstGeom>
        </p:spPr>
      </p:pic>
    </p:spTree>
    <p:extLst>
      <p:ext uri="{BB962C8B-B14F-4D97-AF65-F5344CB8AC3E}">
        <p14:creationId xmlns:p14="http://schemas.microsoft.com/office/powerpoint/2010/main" val="255278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5"/>
                </a:solidFill>
              </a:defRPr>
            </a:lvl1pPr>
          </a:lstStyle>
          <a:p>
            <a:r>
              <a:rPr lang="en-US"/>
              <a:t>Click to edit Master title style</a:t>
            </a:r>
          </a:p>
        </p:txBody>
      </p:sp>
      <p:sp>
        <p:nvSpPr>
          <p:cNvPr id="6" name="Slide Number Placeholder 5"/>
          <p:cNvSpPr>
            <a:spLocks noGrp="1"/>
          </p:cNvSpPr>
          <p:nvPr>
            <p:ph type="sldNum" sz="quarter" idx="12"/>
          </p:nvPr>
        </p:nvSpPr>
        <p:spPr>
          <a:xfrm>
            <a:off x="9347199" y="6457950"/>
            <a:ext cx="2743200" cy="365125"/>
          </a:xfrm>
          <a:prstGeom prst="rect">
            <a:avLst/>
          </a:prstGeom>
          <a:noFill/>
          <a:ln>
            <a:noFill/>
          </a:ln>
        </p:spPr>
        <p:txBody>
          <a:bodyPr/>
          <a:lstStyle>
            <a:lvl1pPr algn="r">
              <a:defRPr>
                <a:solidFill>
                  <a:schemeClr val="bg1"/>
                </a:solidFill>
              </a:defRPr>
            </a:lvl1pPr>
          </a:lstStyle>
          <a:p>
            <a:fld id="{060A4DF6-C892-434D-A7AE-C8961A4801BD}" type="slidenum">
              <a:rPr lang="en-US" smtClean="0"/>
              <a:pPr/>
              <a:t>‹#›</a:t>
            </a:fld>
            <a:endParaRPr lang="en-US"/>
          </a:p>
        </p:txBody>
      </p:sp>
      <p:sp>
        <p:nvSpPr>
          <p:cNvPr id="8" name="TextBox 7"/>
          <p:cNvSpPr txBox="1"/>
          <p:nvPr userDrawn="1"/>
        </p:nvSpPr>
        <p:spPr>
          <a:xfrm>
            <a:off x="-5401" y="6494426"/>
            <a:ext cx="581313" cy="307777"/>
          </a:xfrm>
          <a:prstGeom prst="rect">
            <a:avLst/>
          </a:prstGeom>
          <a:noFill/>
        </p:spPr>
        <p:txBody>
          <a:bodyPr wrap="none" rtlCol="0">
            <a:spAutoFit/>
          </a:bodyPr>
          <a:lstStyle/>
          <a:p>
            <a:r>
              <a:rPr lang="en-US" sz="1400">
                <a:solidFill>
                  <a:schemeClr val="bg1"/>
                </a:solidFill>
                <a:latin typeface="+mj-lt"/>
              </a:rPr>
              <a:t>NASA</a:t>
            </a:r>
          </a:p>
        </p:txBody>
      </p:sp>
      <p:sp>
        <p:nvSpPr>
          <p:cNvPr id="9" name="TextBox 8"/>
          <p:cNvSpPr txBox="1"/>
          <p:nvPr userDrawn="1"/>
        </p:nvSpPr>
        <p:spPr>
          <a:xfrm>
            <a:off x="794853" y="6494426"/>
            <a:ext cx="1263295" cy="307777"/>
          </a:xfrm>
          <a:prstGeom prst="rect">
            <a:avLst/>
          </a:prstGeom>
          <a:noFill/>
        </p:spPr>
        <p:txBody>
          <a:bodyPr wrap="none" rtlCol="0">
            <a:spAutoFit/>
          </a:bodyPr>
          <a:lstStyle/>
          <a:p>
            <a:r>
              <a:rPr lang="en-US" sz="1400">
                <a:solidFill>
                  <a:schemeClr val="bg1"/>
                </a:solidFill>
                <a:latin typeface="+mj-lt"/>
              </a:rPr>
              <a:t>Program Office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408" y="6501924"/>
            <a:ext cx="290374" cy="277175"/>
          </a:xfrm>
          <a:prstGeom prst="rect">
            <a:avLst/>
          </a:prstGeom>
        </p:spPr>
      </p:pic>
    </p:spTree>
    <p:extLst>
      <p:ext uri="{BB962C8B-B14F-4D97-AF65-F5344CB8AC3E}">
        <p14:creationId xmlns:p14="http://schemas.microsoft.com/office/powerpoint/2010/main" val="2445193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9347199" y="6457950"/>
            <a:ext cx="2743200" cy="365125"/>
          </a:xfrm>
          <a:prstGeom prst="rect">
            <a:avLst/>
          </a:prstGeom>
          <a:noFill/>
          <a:ln>
            <a:noFill/>
          </a:ln>
        </p:spPr>
        <p:txBody>
          <a:bodyPr/>
          <a:lstStyle>
            <a:lvl1pPr algn="r">
              <a:defRPr>
                <a:solidFill>
                  <a:schemeClr val="bg1"/>
                </a:solidFill>
              </a:defRPr>
            </a:lvl1pPr>
          </a:lstStyle>
          <a:p>
            <a:fld id="{060A4DF6-C892-434D-A7AE-C8961A4801BD}" type="slidenum">
              <a:rPr lang="en-US" smtClean="0"/>
              <a:pPr/>
              <a:t>‹#›</a:t>
            </a:fld>
            <a:endParaRPr lang="en-US"/>
          </a:p>
        </p:txBody>
      </p:sp>
      <p:sp>
        <p:nvSpPr>
          <p:cNvPr id="7" name="TextBox 6"/>
          <p:cNvSpPr txBox="1"/>
          <p:nvPr userDrawn="1"/>
        </p:nvSpPr>
        <p:spPr>
          <a:xfrm>
            <a:off x="-5401" y="6494426"/>
            <a:ext cx="581313" cy="307777"/>
          </a:xfrm>
          <a:prstGeom prst="rect">
            <a:avLst/>
          </a:prstGeom>
          <a:noFill/>
        </p:spPr>
        <p:txBody>
          <a:bodyPr wrap="none" rtlCol="0">
            <a:spAutoFit/>
          </a:bodyPr>
          <a:lstStyle/>
          <a:p>
            <a:r>
              <a:rPr lang="en-US" sz="1400">
                <a:solidFill>
                  <a:schemeClr val="bg1"/>
                </a:solidFill>
                <a:latin typeface="+mj-lt"/>
              </a:rPr>
              <a:t>NASA</a:t>
            </a:r>
          </a:p>
        </p:txBody>
      </p:sp>
      <p:sp>
        <p:nvSpPr>
          <p:cNvPr id="8" name="TextBox 7"/>
          <p:cNvSpPr txBox="1"/>
          <p:nvPr userDrawn="1"/>
        </p:nvSpPr>
        <p:spPr>
          <a:xfrm>
            <a:off x="794853" y="6494426"/>
            <a:ext cx="1263295" cy="307777"/>
          </a:xfrm>
          <a:prstGeom prst="rect">
            <a:avLst/>
          </a:prstGeom>
          <a:noFill/>
        </p:spPr>
        <p:txBody>
          <a:bodyPr wrap="none" rtlCol="0">
            <a:spAutoFit/>
          </a:bodyPr>
          <a:lstStyle/>
          <a:p>
            <a:r>
              <a:rPr lang="en-US" sz="1400">
                <a:solidFill>
                  <a:schemeClr val="bg1"/>
                </a:solidFill>
                <a:latin typeface="+mj-lt"/>
              </a:rPr>
              <a:t>Program Office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408" y="6501924"/>
            <a:ext cx="290374" cy="277175"/>
          </a:xfrm>
          <a:prstGeom prst="rect">
            <a:avLst/>
          </a:prstGeom>
        </p:spPr>
      </p:pic>
    </p:spTree>
    <p:extLst>
      <p:ext uri="{BB962C8B-B14F-4D97-AF65-F5344CB8AC3E}">
        <p14:creationId xmlns:p14="http://schemas.microsoft.com/office/powerpoint/2010/main" val="213865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409138"/>
            <a:ext cx="12192000" cy="458693"/>
          </a:xfrm>
          <a:prstGeom prst="rect">
            <a:avLst/>
          </a:prstGeom>
          <a:gradFill flip="none" rotWithShape="1">
            <a:gsLst>
              <a:gs pos="0">
                <a:srgbClr val="34164A">
                  <a:lumMod val="100000"/>
                </a:srgbClr>
              </a:gs>
              <a:gs pos="100000">
                <a:srgbClr val="002060"/>
              </a:gs>
            </a:gsLst>
            <a:lin ang="0" scaled="1"/>
            <a:tileRect/>
          </a:gra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3821920" y="6503862"/>
            <a:ext cx="4548160" cy="261610"/>
          </a:xfrm>
          <a:prstGeom prst="rect">
            <a:avLst/>
          </a:prstGeom>
          <a:noFill/>
        </p:spPr>
        <p:txBody>
          <a:bodyPr wrap="square" rtlCol="0">
            <a:spAutoFit/>
          </a:bodyPr>
          <a:lstStyle/>
          <a:p>
            <a:r>
              <a:rPr lang="en-US" sz="1100" i="1">
                <a:solidFill>
                  <a:schemeClr val="bg1"/>
                </a:solidFill>
                <a:latin typeface="Arial" panose="020B0604020202020204" pitchFamily="34" charset="0"/>
                <a:cs typeface="Arial" panose="020B0604020202020204" pitchFamily="34" charset="0"/>
              </a:rPr>
              <a:t>Vision</a:t>
            </a:r>
            <a:r>
              <a:rPr lang="en-US" sz="1100" b="1" i="1">
                <a:solidFill>
                  <a:schemeClr val="bg1"/>
                </a:solidFill>
                <a:latin typeface="Arial" panose="020B0604020202020204" pitchFamily="34" charset="0"/>
                <a:cs typeface="Arial" panose="020B0604020202020204" pitchFamily="34" charset="0"/>
              </a:rPr>
              <a:t>: </a:t>
            </a:r>
            <a:r>
              <a:rPr lang="en-US" sz="1100" i="1">
                <a:solidFill>
                  <a:schemeClr val="bg1"/>
                </a:solidFill>
                <a:latin typeface="Arial" panose="020B0604020202020204" pitchFamily="34" charset="0"/>
                <a:cs typeface="Arial" panose="020B0604020202020204" pitchFamily="34" charset="0"/>
              </a:rPr>
              <a:t>Showcase NASA’s Research to Stimulate Future Discoveries</a:t>
            </a:r>
          </a:p>
        </p:txBody>
      </p:sp>
      <p:cxnSp>
        <p:nvCxnSpPr>
          <p:cNvPr id="12" name="Straight Connector 11"/>
          <p:cNvCxnSpPr/>
          <p:nvPr userDrawn="1"/>
        </p:nvCxnSpPr>
        <p:spPr>
          <a:xfrm flipH="1">
            <a:off x="3733889" y="6634667"/>
            <a:ext cx="1425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8206837" y="6634667"/>
            <a:ext cx="1425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897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accent3">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409138"/>
            <a:ext cx="12192000" cy="458693"/>
          </a:xfrm>
          <a:prstGeom prst="rect">
            <a:avLst/>
          </a:prstGeom>
          <a:gradFill flip="none" rotWithShape="1">
            <a:gsLst>
              <a:gs pos="0">
                <a:srgbClr val="34164A">
                  <a:lumMod val="100000"/>
                </a:srgbClr>
              </a:gs>
              <a:gs pos="100000">
                <a:srgbClr val="002060"/>
              </a:gs>
            </a:gsLst>
            <a:lin ang="0" scaled="1"/>
            <a:tileRect/>
          </a:gra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3821920" y="6503862"/>
            <a:ext cx="4548160" cy="261610"/>
          </a:xfrm>
          <a:prstGeom prst="rect">
            <a:avLst/>
          </a:prstGeom>
          <a:noFill/>
        </p:spPr>
        <p:txBody>
          <a:bodyPr wrap="square" rtlCol="0">
            <a:spAutoFit/>
          </a:bodyPr>
          <a:lstStyle/>
          <a:p>
            <a:r>
              <a:rPr lang="en-US" sz="1100" i="1">
                <a:solidFill>
                  <a:schemeClr val="bg1"/>
                </a:solidFill>
                <a:latin typeface="Arial" panose="020B0604020202020204" pitchFamily="34" charset="0"/>
                <a:cs typeface="Arial" panose="020B0604020202020204" pitchFamily="34" charset="0"/>
              </a:rPr>
              <a:t>Vision</a:t>
            </a:r>
            <a:r>
              <a:rPr lang="en-US" sz="1100" b="1" i="1">
                <a:solidFill>
                  <a:schemeClr val="bg1"/>
                </a:solidFill>
                <a:latin typeface="Arial" panose="020B0604020202020204" pitchFamily="34" charset="0"/>
                <a:cs typeface="Arial" panose="020B0604020202020204" pitchFamily="34" charset="0"/>
              </a:rPr>
              <a:t>: </a:t>
            </a:r>
            <a:r>
              <a:rPr lang="en-US" sz="1100" i="1">
                <a:solidFill>
                  <a:schemeClr val="bg1"/>
                </a:solidFill>
                <a:latin typeface="Arial" panose="020B0604020202020204" pitchFamily="34" charset="0"/>
                <a:cs typeface="Arial" panose="020B0604020202020204" pitchFamily="34" charset="0"/>
              </a:rPr>
              <a:t>Showcase NASA’s Research to Stimulate Future Discoveries</a:t>
            </a:r>
          </a:p>
        </p:txBody>
      </p:sp>
      <p:cxnSp>
        <p:nvCxnSpPr>
          <p:cNvPr id="12" name="Straight Connector 11"/>
          <p:cNvCxnSpPr/>
          <p:nvPr userDrawn="1"/>
        </p:nvCxnSpPr>
        <p:spPr>
          <a:xfrm flipH="1">
            <a:off x="3733889" y="6634667"/>
            <a:ext cx="1425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8206837" y="6634667"/>
            <a:ext cx="1425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7882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accent3">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slide" Target="slide17.xml"/><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slide" Target="slide16.xml"/><Relationship Id="rId1" Type="http://schemas.openxmlformats.org/officeDocument/2006/relationships/slideLayout" Target="../slideLayouts/slideLayout4.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orcid.org/0000-0002-1825-0097" TargetMode="External"/><Relationship Id="rId2" Type="http://schemas.openxmlformats.org/officeDocument/2006/relationships/hyperlink" Target="https://www.iso.org/standard/44292.html" TargetMode="Externa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fair.org/fair-principle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go.nasa.gov/2TDZaJO"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go.nasa.gov/2HZZyRL" TargetMode="External"/><Relationship Id="rId5" Type="http://schemas.openxmlformats.org/officeDocument/2006/relationships/hyperlink" Target="https://bit.ly/2zpmRuW" TargetMode="External"/><Relationship Id="rId10" Type="http://schemas.openxmlformats.org/officeDocument/2006/relationships/hyperlink" Target="https://go.nasa.gov/2SiRXCw" TargetMode="External"/><Relationship Id="rId4" Type="http://schemas.openxmlformats.org/officeDocument/2006/relationships/image" Target="../media/image5.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ntrs.nasa.gov/citations/20150020926"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78000"/>
            <a:ext cx="9144000" cy="2217351"/>
          </a:xfrm>
        </p:spPr>
        <p:txBody>
          <a:bodyPr lIns="91440" tIns="45720" rIns="91440" bIns="45720" anchor="b"/>
          <a:lstStyle/>
          <a:p>
            <a:r>
              <a:rPr lang="en-US" sz="5400" dirty="0">
                <a:solidFill>
                  <a:schemeClr val="tx1"/>
                </a:solidFill>
                <a:cs typeface="Arial"/>
              </a:rPr>
              <a:t>NASA Research Access</a:t>
            </a:r>
            <a:br>
              <a:rPr lang="en-US" sz="5400" dirty="0">
                <a:solidFill>
                  <a:schemeClr val="tx1"/>
                </a:solidFill>
                <a:cs typeface="Arial"/>
              </a:rPr>
            </a:br>
            <a:r>
              <a:rPr lang="en-US" sz="5400" dirty="0">
                <a:solidFill>
                  <a:schemeClr val="tx1"/>
                </a:solidFill>
                <a:cs typeface="Arial"/>
              </a:rPr>
              <a:t> </a:t>
            </a:r>
            <a:r>
              <a:rPr lang="en-US" sz="4400" dirty="0">
                <a:solidFill>
                  <a:schemeClr val="tx1"/>
                </a:solidFill>
                <a:cs typeface="Arial"/>
              </a:rPr>
              <a:t>and Persistent Identifiers</a:t>
            </a:r>
            <a:endParaRPr lang="en-US" sz="5400" dirty="0">
              <a:solidFill>
                <a:schemeClr val="tx1"/>
              </a:solidFill>
              <a:cs typeface="Arial"/>
            </a:endParaRPr>
          </a:p>
        </p:txBody>
      </p:sp>
      <p:sp>
        <p:nvSpPr>
          <p:cNvPr id="3" name="Subtitle 2"/>
          <p:cNvSpPr>
            <a:spLocks noGrp="1"/>
          </p:cNvSpPr>
          <p:nvPr>
            <p:ph type="subTitle" idx="1"/>
          </p:nvPr>
        </p:nvSpPr>
        <p:spPr>
          <a:xfrm>
            <a:off x="1524000" y="4298623"/>
            <a:ext cx="9144000" cy="1574275"/>
          </a:xfrm>
        </p:spPr>
        <p:txBody>
          <a:bodyPr lIns="91440" tIns="45720" rIns="91440" bIns="45720" anchor="t"/>
          <a:lstStyle/>
          <a:p>
            <a:r>
              <a:rPr lang="en-US" dirty="0"/>
              <a:t>Gerald Steeman</a:t>
            </a:r>
          </a:p>
          <a:p>
            <a:r>
              <a:rPr lang="en-US" sz="1800" i="1" dirty="0"/>
              <a:t>Scientific and Technical Information Program</a:t>
            </a:r>
          </a:p>
          <a:p>
            <a:r>
              <a:rPr lang="en-US" sz="1600" dirty="0"/>
              <a:t>ESIP Information Quality Cluster Monthly Meeting (2/23/2021)</a:t>
            </a:r>
          </a:p>
        </p:txBody>
      </p:sp>
      <p:sp>
        <p:nvSpPr>
          <p:cNvPr id="4" name="Rectangle 3"/>
          <p:cNvSpPr/>
          <p:nvPr/>
        </p:nvSpPr>
        <p:spPr>
          <a:xfrm>
            <a:off x="7897881"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2298799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302" y="138288"/>
            <a:ext cx="10473965" cy="996950"/>
          </a:xfrm>
        </p:spPr>
        <p:txBody>
          <a:bodyPr lIns="91440" tIns="45720" rIns="91440" bIns="45720" anchor="t"/>
          <a:lstStyle/>
          <a:p>
            <a:r>
              <a:rPr lang="en-US" dirty="0">
                <a:solidFill>
                  <a:srgbClr val="21488B"/>
                </a:solidFill>
              </a:rPr>
              <a:t>Persistent Identifier Services (PIDS) </a:t>
            </a:r>
            <a:r>
              <a:rPr lang="en-US" sz="3600" dirty="0">
                <a:solidFill>
                  <a:srgbClr val="21488B"/>
                </a:solidFill>
              </a:rPr>
              <a:t>Project Roadmap &amp; </a:t>
            </a:r>
            <a:r>
              <a:rPr lang="en-US" sz="3600" dirty="0">
                <a:solidFill>
                  <a:srgbClr val="21488B"/>
                </a:solidFill>
                <a:ea typeface="+mj-lt"/>
                <a:cs typeface="+mj-lt"/>
              </a:rPr>
              <a:t>Delivery Goals</a:t>
            </a:r>
            <a:endParaRPr lang="en-US" dirty="0">
              <a:solidFill>
                <a:srgbClr val="21488B"/>
              </a:solidFill>
            </a:endParaRPr>
          </a:p>
        </p:txBody>
      </p:sp>
      <p:graphicFrame>
        <p:nvGraphicFramePr>
          <p:cNvPr id="7" name="Content Placeholder 3">
            <a:extLst>
              <a:ext uri="{FF2B5EF4-FFF2-40B4-BE49-F238E27FC236}">
                <a16:creationId xmlns:a16="http://schemas.microsoft.com/office/drawing/2014/main" id="{236DC1C6-FEAC-4C5D-85B8-8C3D4A72C1C1}"/>
              </a:ext>
            </a:extLst>
          </p:cNvPr>
          <p:cNvGraphicFramePr>
            <a:graphicFrameLocks/>
          </p:cNvGraphicFramePr>
          <p:nvPr>
            <p:extLst>
              <p:ext uri="{D42A27DB-BD31-4B8C-83A1-F6EECF244321}">
                <p14:modId xmlns:p14="http://schemas.microsoft.com/office/powerpoint/2010/main" val="1272909670"/>
              </p:ext>
            </p:extLst>
          </p:nvPr>
        </p:nvGraphicFramePr>
        <p:xfrm>
          <a:off x="358775" y="1574276"/>
          <a:ext cx="11474450" cy="3563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8FE789E6-0866-413A-9E5B-9EA8103336AD}"/>
              </a:ext>
            </a:extLst>
          </p:cNvPr>
          <p:cNvGraphicFramePr/>
          <p:nvPr/>
        </p:nvGraphicFramePr>
        <p:xfrm>
          <a:off x="457721" y="5580666"/>
          <a:ext cx="11375503" cy="4532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11042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t"/>
          <a:lstStyle/>
          <a:p>
            <a:r>
              <a:rPr lang="en-US" dirty="0">
                <a:solidFill>
                  <a:srgbClr val="21488B"/>
                </a:solidFill>
              </a:rPr>
              <a:t>Persistent Identifier Services (PIDS) </a:t>
            </a:r>
            <a:r>
              <a:rPr lang="en-US" sz="3600" dirty="0">
                <a:solidFill>
                  <a:srgbClr val="21488B"/>
                </a:solidFill>
              </a:rPr>
              <a:t>Extend Services</a:t>
            </a:r>
            <a:endParaRPr lang="en-US" dirty="0">
              <a:solidFill>
                <a:srgbClr val="21488B"/>
              </a:solidFill>
            </a:endParaRPr>
          </a:p>
        </p:txBody>
      </p:sp>
      <p:sp>
        <p:nvSpPr>
          <p:cNvPr id="3" name="Content Placeholder 2">
            <a:extLst>
              <a:ext uri="{FF2B5EF4-FFF2-40B4-BE49-F238E27FC236}">
                <a16:creationId xmlns:a16="http://schemas.microsoft.com/office/drawing/2014/main" id="{B66847D3-3D53-4B91-8417-5B482A3E15F9}"/>
              </a:ext>
            </a:extLst>
          </p:cNvPr>
          <p:cNvSpPr>
            <a:spLocks noGrp="1"/>
          </p:cNvSpPr>
          <p:nvPr>
            <p:ph idx="1"/>
          </p:nvPr>
        </p:nvSpPr>
        <p:spPr>
          <a:xfrm>
            <a:off x="4430598" y="1778491"/>
            <a:ext cx="7022968" cy="4351338"/>
          </a:xfrm>
        </p:spPr>
        <p:txBody>
          <a:bodyPr/>
          <a:lstStyle/>
          <a:p>
            <a:pPr marL="457200" indent="-457200">
              <a:buFont typeface="Arial" panose="020B0604020202020204" pitchFamily="34" charset="0"/>
              <a:buChar char="•"/>
            </a:pPr>
            <a:r>
              <a:rPr lang="en-US" sz="2400" dirty="0"/>
              <a:t>Will offer ORCID and </a:t>
            </a:r>
            <a:r>
              <a:rPr lang="en-US" sz="2400" dirty="0" err="1"/>
              <a:t>DataCite</a:t>
            </a:r>
            <a:r>
              <a:rPr lang="en-US" sz="2400" dirty="0"/>
              <a:t> initially</a:t>
            </a:r>
          </a:p>
          <a:p>
            <a:pPr marL="1143000" lvl="1" indent="-457200"/>
            <a:r>
              <a:rPr lang="en-US" dirty="0"/>
              <a:t>Other PID services to investigate:</a:t>
            </a:r>
          </a:p>
          <a:p>
            <a:pPr marL="1600200" lvl="2" indent="-457200"/>
            <a:r>
              <a:rPr lang="en-US" dirty="0"/>
              <a:t>Research Organization Registry (ROR.org)</a:t>
            </a:r>
          </a:p>
          <a:p>
            <a:pPr marL="1600200" lvl="2" indent="-457200"/>
            <a:r>
              <a:rPr lang="en-US" dirty="0"/>
              <a:t>Grant ID (CrossRef.org effort)</a:t>
            </a:r>
          </a:p>
          <a:p>
            <a:pPr marL="457200" indent="-457200">
              <a:buFont typeface="Arial" panose="020B0604020202020204" pitchFamily="34" charset="0"/>
              <a:buChar char="•"/>
            </a:pPr>
            <a:r>
              <a:rPr lang="en-US" sz="2400" dirty="0" err="1">
                <a:hlinkClick r:id="rId2" action="ppaction://hlinksldjump"/>
              </a:rPr>
              <a:t>DataCite</a:t>
            </a:r>
            <a:r>
              <a:rPr lang="en-US" sz="2400" dirty="0"/>
              <a:t>: Repository account; dashboard and API services; create/edit DOI records; test and production</a:t>
            </a:r>
          </a:p>
          <a:p>
            <a:pPr marL="457200" indent="-457200">
              <a:buFont typeface="Arial" panose="020B0604020202020204" pitchFamily="34" charset="0"/>
              <a:buChar char="•"/>
            </a:pPr>
            <a:r>
              <a:rPr lang="en-US" sz="2400" dirty="0">
                <a:hlinkClick r:id="rId3" action="ppaction://hlinksldjump"/>
              </a:rPr>
              <a:t>ORCID</a:t>
            </a:r>
            <a:r>
              <a:rPr lang="en-US" sz="2400" dirty="0"/>
              <a:t>: API services; sandbox and production</a:t>
            </a:r>
          </a:p>
          <a:p>
            <a:pPr marL="457200" indent="-457200">
              <a:buFont typeface="Arial" panose="020B0604020202020204" pitchFamily="34" charset="0"/>
              <a:buChar char="•"/>
            </a:pPr>
            <a:r>
              <a:rPr lang="en-US" sz="2400" dirty="0"/>
              <a:t>Considering NAMS process for requesting access to services and provisioning management </a:t>
            </a:r>
          </a:p>
          <a:p>
            <a:pPr marL="1600200" lvl="2" indent="-457200"/>
            <a:endParaRPr lang="en-US" sz="2400" dirty="0"/>
          </a:p>
          <a:p>
            <a:r>
              <a:rPr lang="en-US" sz="2400" dirty="0"/>
              <a:t>	</a:t>
            </a:r>
          </a:p>
        </p:txBody>
      </p:sp>
      <p:graphicFrame>
        <p:nvGraphicFramePr>
          <p:cNvPr id="7" name="Content Placeholder 3">
            <a:extLst>
              <a:ext uri="{FF2B5EF4-FFF2-40B4-BE49-F238E27FC236}">
                <a16:creationId xmlns:a16="http://schemas.microsoft.com/office/drawing/2014/main" id="{236DC1C6-FEAC-4C5D-85B8-8C3D4A72C1C1}"/>
              </a:ext>
            </a:extLst>
          </p:cNvPr>
          <p:cNvGraphicFramePr>
            <a:graphicFrameLocks/>
          </p:cNvGraphicFramePr>
          <p:nvPr>
            <p:extLst>
              <p:ext uri="{D42A27DB-BD31-4B8C-83A1-F6EECF244321}">
                <p14:modId xmlns:p14="http://schemas.microsoft.com/office/powerpoint/2010/main" val="1365454817"/>
              </p:ext>
            </p:extLst>
          </p:nvPr>
        </p:nvGraphicFramePr>
        <p:xfrm>
          <a:off x="528459" y="1574276"/>
          <a:ext cx="3261118" cy="3563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a:extLst>
              <a:ext uri="{FF2B5EF4-FFF2-40B4-BE49-F238E27FC236}">
                <a16:creationId xmlns:a16="http://schemas.microsoft.com/office/drawing/2014/main" id="{8FE789E6-0866-413A-9E5B-9EA8103336AD}"/>
              </a:ext>
            </a:extLst>
          </p:cNvPr>
          <p:cNvGraphicFramePr/>
          <p:nvPr>
            <p:extLst>
              <p:ext uri="{D42A27DB-BD31-4B8C-83A1-F6EECF244321}">
                <p14:modId xmlns:p14="http://schemas.microsoft.com/office/powerpoint/2010/main" val="1151884702"/>
              </p:ext>
            </p:extLst>
          </p:nvPr>
        </p:nvGraphicFramePr>
        <p:xfrm>
          <a:off x="325745" y="5222449"/>
          <a:ext cx="3614657" cy="45323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200762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chemeClr val="accent2">
                    <a:lumMod val="50000"/>
                  </a:schemeClr>
                </a:solidFill>
              </a:rPr>
              <a:t>Next Steps</a:t>
            </a:r>
          </a:p>
        </p:txBody>
      </p:sp>
      <p:sp>
        <p:nvSpPr>
          <p:cNvPr id="9" name="Content Placeholder 8"/>
          <p:cNvSpPr>
            <a:spLocks noGrp="1"/>
          </p:cNvSpPr>
          <p:nvPr>
            <p:ph idx="1"/>
          </p:nvPr>
        </p:nvSpPr>
        <p:spPr>
          <a:xfrm>
            <a:off x="593387" y="1690687"/>
            <a:ext cx="10972800" cy="4486275"/>
          </a:xfrm>
        </p:spPr>
        <p:txBody>
          <a:bodyPr lIns="91440" tIns="45720" rIns="91440" bIns="45720" anchor="t"/>
          <a:lstStyle/>
          <a:p>
            <a:pPr marL="457200" indent="-457200">
              <a:buFont typeface="Arial" panose="020B0604020202020204" pitchFamily="34" charset="0"/>
              <a:buChar char="•"/>
            </a:pPr>
            <a:endParaRPr lang="en-US" b="1" dirty="0">
              <a:cs typeface="Arial"/>
            </a:endParaRPr>
          </a:p>
          <a:p>
            <a:pPr marL="342900" indent="-342900">
              <a:buFont typeface="Arial" panose="020B0604020202020204" pitchFamily="34" charset="0"/>
              <a:buChar char="•"/>
            </a:pPr>
            <a:r>
              <a:rPr lang="en-US" sz="2400" dirty="0">
                <a:cs typeface="Arial" panose="020B0604020202020204"/>
              </a:rPr>
              <a:t>Current focus is on the External Submission System and integrating PID Services into that process (FY21)</a:t>
            </a:r>
          </a:p>
          <a:p>
            <a:pPr marL="342900" indent="-342900">
              <a:buFont typeface="Arial" panose="020B0604020202020204" pitchFamily="34" charset="0"/>
              <a:buChar char="•"/>
            </a:pPr>
            <a:endParaRPr lang="en-US" sz="2400" dirty="0">
              <a:cs typeface="Arial" panose="020B0604020202020204"/>
            </a:endParaRPr>
          </a:p>
          <a:p>
            <a:pPr marL="342900" indent="-342900">
              <a:buFont typeface="Arial" panose="020B0604020202020204" pitchFamily="34" charset="0"/>
              <a:buChar char="•"/>
            </a:pPr>
            <a:r>
              <a:rPr lang="en-US" sz="2400" dirty="0">
                <a:cs typeface="Arial" panose="020B0604020202020204"/>
              </a:rPr>
              <a:t>Build lessons learned and gather user needs for other research management process owners (FY21-FY22)</a:t>
            </a:r>
          </a:p>
          <a:p>
            <a:pPr marL="342900" indent="-342900">
              <a:buFont typeface="Arial" panose="020B0604020202020204" pitchFamily="34" charset="0"/>
              <a:buChar char="•"/>
            </a:pPr>
            <a:endParaRPr lang="en-US" sz="2400" dirty="0">
              <a:cs typeface="Arial" panose="020B0604020202020204"/>
            </a:endParaRPr>
          </a:p>
          <a:p>
            <a:pPr marL="342900" indent="-342900">
              <a:buFont typeface="Arial" panose="020B0604020202020204" pitchFamily="34" charset="0"/>
              <a:buChar char="•"/>
            </a:pPr>
            <a:r>
              <a:rPr lang="en-US" sz="2400" dirty="0">
                <a:cs typeface="Arial" panose="020B0604020202020204"/>
              </a:rPr>
              <a:t>Develop standard practices guidance and associated services for PIDs (FY22)</a:t>
            </a:r>
          </a:p>
          <a:p>
            <a:pPr marL="342900" indent="-342900">
              <a:buFont typeface="Arial" panose="020B0604020202020204" pitchFamily="34" charset="0"/>
              <a:buChar char="•"/>
            </a:pPr>
            <a:endParaRPr lang="en-US" sz="2400" dirty="0">
              <a:cs typeface="Arial" panose="020B0604020202020204"/>
            </a:endParaRPr>
          </a:p>
        </p:txBody>
      </p:sp>
    </p:spTree>
    <p:extLst>
      <p:ext uri="{BB962C8B-B14F-4D97-AF65-F5344CB8AC3E}">
        <p14:creationId xmlns:p14="http://schemas.microsoft.com/office/powerpoint/2010/main" val="3760235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AEFCCA-AC2D-4409-99C6-2DB127A2C701}"/>
              </a:ext>
            </a:extLst>
          </p:cNvPr>
          <p:cNvSpPr>
            <a:spLocks noGrp="1"/>
          </p:cNvSpPr>
          <p:nvPr>
            <p:ph type="title"/>
          </p:nvPr>
        </p:nvSpPr>
        <p:spPr/>
        <p:txBody>
          <a:bodyPr/>
          <a:lstStyle/>
          <a:p>
            <a:r>
              <a:rPr lang="en-US" sz="5400" dirty="0">
                <a:solidFill>
                  <a:schemeClr val="accent6">
                    <a:lumMod val="50000"/>
                  </a:schemeClr>
                </a:solidFill>
              </a:rPr>
              <a:t>Discussion</a:t>
            </a:r>
            <a:endParaRPr lang="en-US" dirty="0">
              <a:solidFill>
                <a:schemeClr val="accent6">
                  <a:lumMod val="50000"/>
                </a:schemeClr>
              </a:solidFill>
            </a:endParaRPr>
          </a:p>
        </p:txBody>
      </p:sp>
      <p:sp>
        <p:nvSpPr>
          <p:cNvPr id="5" name="TextBox 4">
            <a:extLst>
              <a:ext uri="{FF2B5EF4-FFF2-40B4-BE49-F238E27FC236}">
                <a16:creationId xmlns:a16="http://schemas.microsoft.com/office/drawing/2014/main" id="{B2CA5EC4-106F-4D18-AA04-1BCCDC3C5C05}"/>
              </a:ext>
            </a:extLst>
          </p:cNvPr>
          <p:cNvSpPr txBox="1"/>
          <p:nvPr/>
        </p:nvSpPr>
        <p:spPr>
          <a:xfrm>
            <a:off x="8795209" y="5863472"/>
            <a:ext cx="3280528" cy="369332"/>
          </a:xfrm>
          <a:prstGeom prst="rect">
            <a:avLst/>
          </a:prstGeom>
          <a:noFill/>
        </p:spPr>
        <p:txBody>
          <a:bodyPr wrap="square" rtlCol="0">
            <a:spAutoFit/>
          </a:bodyPr>
          <a:lstStyle/>
          <a:p>
            <a:r>
              <a:rPr lang="en-US" i="1" dirty="0"/>
              <a:t>Gerald.Steeman@nasa.gov</a:t>
            </a:r>
          </a:p>
        </p:txBody>
      </p:sp>
      <p:sp>
        <p:nvSpPr>
          <p:cNvPr id="6" name="Flowchart: Process 5">
            <a:extLst>
              <a:ext uri="{FF2B5EF4-FFF2-40B4-BE49-F238E27FC236}">
                <a16:creationId xmlns:a16="http://schemas.microsoft.com/office/drawing/2014/main" id="{FCA5F9B5-FD57-4234-A19D-BAADF73B664C}"/>
              </a:ext>
            </a:extLst>
          </p:cNvPr>
          <p:cNvSpPr/>
          <p:nvPr/>
        </p:nvSpPr>
        <p:spPr>
          <a:xfrm>
            <a:off x="5599522" y="3110845"/>
            <a:ext cx="867266" cy="49962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Now</a:t>
            </a:r>
          </a:p>
        </p:txBody>
      </p:sp>
      <p:sp>
        <p:nvSpPr>
          <p:cNvPr id="23" name="Flowchart: Process 22">
            <a:extLst>
              <a:ext uri="{FF2B5EF4-FFF2-40B4-BE49-F238E27FC236}">
                <a16:creationId xmlns:a16="http://schemas.microsoft.com/office/drawing/2014/main" id="{9C37DA8B-1997-4B4B-99DE-500D18B4F17A}"/>
              </a:ext>
            </a:extLst>
          </p:cNvPr>
          <p:cNvSpPr/>
          <p:nvPr/>
        </p:nvSpPr>
        <p:spPr>
          <a:xfrm>
            <a:off x="7806966" y="5733183"/>
            <a:ext cx="867266" cy="49962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Later</a:t>
            </a:r>
          </a:p>
        </p:txBody>
      </p:sp>
      <p:sp>
        <p:nvSpPr>
          <p:cNvPr id="7" name="Oval 6">
            <a:extLst>
              <a:ext uri="{FF2B5EF4-FFF2-40B4-BE49-F238E27FC236}">
                <a16:creationId xmlns:a16="http://schemas.microsoft.com/office/drawing/2014/main" id="{9F021EBD-C9A5-45F5-B868-5271E530B147}"/>
              </a:ext>
            </a:extLst>
          </p:cNvPr>
          <p:cNvSpPr/>
          <p:nvPr/>
        </p:nvSpPr>
        <p:spPr>
          <a:xfrm>
            <a:off x="5794340" y="5733183"/>
            <a:ext cx="483910" cy="4996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a:t>OR</a:t>
            </a:r>
          </a:p>
        </p:txBody>
      </p:sp>
      <p:cxnSp>
        <p:nvCxnSpPr>
          <p:cNvPr id="10" name="Straight Connector 9">
            <a:extLst>
              <a:ext uri="{FF2B5EF4-FFF2-40B4-BE49-F238E27FC236}">
                <a16:creationId xmlns:a16="http://schemas.microsoft.com/office/drawing/2014/main" id="{7D95B5E5-4633-43C1-B0B6-7A562787112D}"/>
              </a:ext>
            </a:extLst>
          </p:cNvPr>
          <p:cNvCxnSpPr>
            <a:stCxn id="6" idx="2"/>
            <a:endCxn id="7" idx="0"/>
          </p:cNvCxnSpPr>
          <p:nvPr/>
        </p:nvCxnSpPr>
        <p:spPr>
          <a:xfrm>
            <a:off x="6033155" y="3610466"/>
            <a:ext cx="3140" cy="2122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7734EB6-F8A9-46E6-A17E-18F60A2C60FC}"/>
              </a:ext>
            </a:extLst>
          </p:cNvPr>
          <p:cNvCxnSpPr>
            <a:cxnSpLocks/>
            <a:stCxn id="7" idx="6"/>
            <a:endCxn id="23" idx="1"/>
          </p:cNvCxnSpPr>
          <p:nvPr/>
        </p:nvCxnSpPr>
        <p:spPr>
          <a:xfrm>
            <a:off x="6278250" y="5982994"/>
            <a:ext cx="152871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332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solidFill>
                <a:schemeClr val="accent2">
                  <a:lumMod val="50000"/>
                </a:schemeClr>
              </a:solidFill>
            </a:endParaRPr>
          </a:p>
        </p:txBody>
      </p:sp>
    </p:spTree>
    <p:extLst>
      <p:ext uri="{BB962C8B-B14F-4D97-AF65-F5344CB8AC3E}">
        <p14:creationId xmlns:p14="http://schemas.microsoft.com/office/powerpoint/2010/main" val="1930886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CCE77B1-9F7C-414C-8071-1630FE10FE64}"/>
              </a:ext>
            </a:extLst>
          </p:cNvPr>
          <p:cNvSpPr>
            <a:spLocks noGrp="1"/>
          </p:cNvSpPr>
          <p:nvPr>
            <p:ph sz="half" idx="1"/>
          </p:nvPr>
        </p:nvSpPr>
        <p:spPr>
          <a:xfrm>
            <a:off x="838200" y="1079770"/>
            <a:ext cx="5181600" cy="5097193"/>
          </a:xfrm>
        </p:spPr>
        <p:txBody>
          <a:bodyPr/>
          <a:lstStyle/>
          <a:p>
            <a:r>
              <a:rPr lang="en-US" sz="1300"/>
              <a:t>A persistent identifier (PID) is an ongoing, long-lasting digital reference to a resource.</a:t>
            </a:r>
          </a:p>
          <a:p>
            <a:r>
              <a:rPr lang="en-US" sz="1300"/>
              <a:t>An identifier is a label which gives a unique name to an entity: a person, place, or thing. Unlike URLs, which may break, a persistent identifier reliably points to a digital entity. Digital object identifiers (DOIs) are persistent identifiers for entities such as journal articles, books, and datasets. You may have heard of ORCID </a:t>
            </a:r>
            <a:r>
              <a:rPr lang="en-US" sz="1300" err="1"/>
              <a:t>iDs</a:t>
            </a:r>
            <a:r>
              <a:rPr lang="en-US" sz="1300"/>
              <a:t>, which are persistent identifiers for researchers, and </a:t>
            </a:r>
            <a:r>
              <a:rPr lang="en-US" sz="1300" err="1"/>
              <a:t>DataCite</a:t>
            </a:r>
            <a:r>
              <a:rPr lang="en-US" sz="1300"/>
              <a:t>, which assigns DOIs for datasets. Learn more about the critical role of the DOI.</a:t>
            </a:r>
          </a:p>
          <a:p>
            <a:r>
              <a:rPr lang="en-US" sz="1300" err="1"/>
              <a:t>Crossref</a:t>
            </a:r>
            <a:r>
              <a:rPr lang="en-US" sz="1300"/>
              <a:t>, ORCID, </a:t>
            </a:r>
            <a:r>
              <a:rPr lang="en-US" sz="1300" err="1"/>
              <a:t>DataCite</a:t>
            </a:r>
            <a:r>
              <a:rPr lang="en-US" sz="1300"/>
              <a:t>, and many other PID organizations work together to build trusted connections between DOIs, ORCID </a:t>
            </a:r>
            <a:r>
              <a:rPr lang="en-US" sz="1300" err="1"/>
              <a:t>iDs</a:t>
            </a:r>
            <a:r>
              <a:rPr lang="en-US" sz="1300"/>
              <a:t>, and other identifiers.</a:t>
            </a:r>
          </a:p>
          <a:p>
            <a:r>
              <a:rPr lang="en-US" sz="1300"/>
              <a:t>Each DOI is associated with a metadata record, giving information about the work. A DOI becomes active once it and its metadata record have been registered with </a:t>
            </a:r>
            <a:r>
              <a:rPr lang="en-US" sz="1300" err="1"/>
              <a:t>Crossref</a:t>
            </a:r>
            <a:r>
              <a:rPr lang="en-US" sz="1300"/>
              <a:t> - learn more about content registration. Though the DOI doesn’t change, its associated metadata is kept up-to-date by the owner of the record.</a:t>
            </a:r>
          </a:p>
          <a:p>
            <a:r>
              <a:rPr lang="en-US" sz="1300"/>
              <a:t>PID map: identifying and linking research elements. We identify researchers using ORCID </a:t>
            </a:r>
            <a:r>
              <a:rPr lang="en-US" sz="1300" err="1"/>
              <a:t>iDs</a:t>
            </a:r>
            <a:r>
              <a:rPr lang="en-US" sz="1300"/>
              <a:t>, works using DOIs, research institutions using Organization IDs (ROR), and funders using Funder IDs. Grant IDs identify grants, and research equipment and materials. Having uniquely identified each element, we include relevant PIDs in the metadata of each element. The links show the relationships between the elements, and allow us to see how they are connected in time and space.</a:t>
            </a:r>
          </a:p>
          <a:p>
            <a:r>
              <a:rPr lang="en-US" sz="1200" i="1"/>
              <a:t>From: https://www.crossref.org/education/metadata/persistent-identifiers/</a:t>
            </a:r>
          </a:p>
          <a:p>
            <a:endParaRPr lang="en-US" sz="1200"/>
          </a:p>
        </p:txBody>
      </p:sp>
      <p:pic>
        <p:nvPicPr>
          <p:cNvPr id="9" name="Content Placeholder 8" descr="Diagram&#10;&#10;Description automatically generated">
            <a:extLst>
              <a:ext uri="{FF2B5EF4-FFF2-40B4-BE49-F238E27FC236}">
                <a16:creationId xmlns:a16="http://schemas.microsoft.com/office/drawing/2014/main" id="{3747B65D-1CC3-4767-9464-8B144C2C24F6}"/>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18488" y="887020"/>
            <a:ext cx="4409535" cy="5511919"/>
          </a:xfrm>
          <a:prstGeom prst="rect">
            <a:avLst/>
          </a:prstGeom>
        </p:spPr>
      </p:pic>
      <p:sp>
        <p:nvSpPr>
          <p:cNvPr id="2" name="Title 1">
            <a:extLst>
              <a:ext uri="{FF2B5EF4-FFF2-40B4-BE49-F238E27FC236}">
                <a16:creationId xmlns:a16="http://schemas.microsoft.com/office/drawing/2014/main" id="{B0079049-5FB6-49E2-A157-CD007DF628C1}"/>
              </a:ext>
            </a:extLst>
          </p:cNvPr>
          <p:cNvSpPr>
            <a:spLocks noGrp="1"/>
          </p:cNvSpPr>
          <p:nvPr>
            <p:ph type="title"/>
          </p:nvPr>
        </p:nvSpPr>
        <p:spPr/>
        <p:txBody>
          <a:bodyPr/>
          <a:lstStyle/>
          <a:p>
            <a:r>
              <a:rPr lang="en-US">
                <a:solidFill>
                  <a:schemeClr val="tx1"/>
                </a:solidFill>
              </a:rPr>
              <a:t>What’s a PID?</a:t>
            </a:r>
          </a:p>
        </p:txBody>
      </p:sp>
    </p:spTree>
    <p:extLst>
      <p:ext uri="{BB962C8B-B14F-4D97-AF65-F5344CB8AC3E}">
        <p14:creationId xmlns:p14="http://schemas.microsoft.com/office/powerpoint/2010/main" val="1400823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t"/>
          <a:lstStyle/>
          <a:p>
            <a:r>
              <a:rPr lang="en-US" err="1">
                <a:solidFill>
                  <a:schemeClr val="tx2">
                    <a:lumMod val="75000"/>
                  </a:schemeClr>
                </a:solidFill>
              </a:rPr>
              <a:t>DataCite</a:t>
            </a:r>
            <a:r>
              <a:rPr lang="en-US">
                <a:solidFill>
                  <a:schemeClr val="tx2">
                    <a:lumMod val="75000"/>
                  </a:schemeClr>
                </a:solidFill>
              </a:rPr>
              <a:t> – datacite.org</a:t>
            </a:r>
            <a:endParaRPr lang="en-US">
              <a:solidFill>
                <a:schemeClr val="tx2">
                  <a:lumMod val="75000"/>
                </a:schemeClr>
              </a:solidFill>
              <a:cs typeface="Arial"/>
            </a:endParaRPr>
          </a:p>
        </p:txBody>
      </p:sp>
      <p:sp>
        <p:nvSpPr>
          <p:cNvPr id="3" name="Content Placeholder 2"/>
          <p:cNvSpPr>
            <a:spLocks noGrp="1"/>
          </p:cNvSpPr>
          <p:nvPr>
            <p:ph sz="half" idx="1"/>
          </p:nvPr>
        </p:nvSpPr>
        <p:spPr/>
        <p:txBody>
          <a:bodyPr/>
          <a:lstStyle/>
          <a:p>
            <a:r>
              <a:rPr lang="en-US" sz="2600" dirty="0"/>
              <a:t>A Digital Object Identifier (DOI) is an alphanumeric string assigned to uniquely identify an object. It is tied to a metadata description of the object as well as to a digital location, such as a URL, where all the details about the object are accessible. </a:t>
            </a:r>
          </a:p>
          <a:p>
            <a:endParaRPr lang="en-US" sz="2600" dirty="0"/>
          </a:p>
          <a:p>
            <a:endParaRPr lang="en-US" sz="2600" dirty="0"/>
          </a:p>
        </p:txBody>
      </p:sp>
      <p:pic>
        <p:nvPicPr>
          <p:cNvPr id="7" name="Content Placeholder 6"/>
          <p:cNvPicPr>
            <a:picLocks noGrp="1" noChangeAspect="1"/>
          </p:cNvPicPr>
          <p:nvPr>
            <p:ph sz="half" idx="2"/>
          </p:nvPr>
        </p:nvPicPr>
        <p:blipFill>
          <a:blip r:embed="rId2"/>
          <a:stretch>
            <a:fillRect/>
          </a:stretch>
        </p:blipFill>
        <p:spPr>
          <a:xfrm>
            <a:off x="6172200" y="1785696"/>
            <a:ext cx="5181600" cy="1761578"/>
          </a:xfrm>
          <a:prstGeom prst="rect">
            <a:avLst/>
          </a:prstGeom>
        </p:spPr>
      </p:pic>
      <p:pic>
        <p:nvPicPr>
          <p:cNvPr id="5" name="Picture 4"/>
          <p:cNvPicPr>
            <a:picLocks noChangeAspect="1"/>
          </p:cNvPicPr>
          <p:nvPr/>
        </p:nvPicPr>
        <p:blipFill>
          <a:blip r:embed="rId3"/>
          <a:stretch>
            <a:fillRect/>
          </a:stretch>
        </p:blipFill>
        <p:spPr>
          <a:xfrm>
            <a:off x="1140464" y="4714039"/>
            <a:ext cx="4114147" cy="1196461"/>
          </a:xfrm>
          <a:prstGeom prst="rect">
            <a:avLst/>
          </a:prstGeom>
        </p:spPr>
      </p:pic>
      <p:pic>
        <p:nvPicPr>
          <p:cNvPr id="8" name="Picture 7"/>
          <p:cNvPicPr>
            <a:picLocks noChangeAspect="1"/>
          </p:cNvPicPr>
          <p:nvPr/>
        </p:nvPicPr>
        <p:blipFill>
          <a:blip r:embed="rId4"/>
          <a:stretch>
            <a:fillRect/>
          </a:stretch>
        </p:blipFill>
        <p:spPr>
          <a:xfrm>
            <a:off x="6674176" y="3745013"/>
            <a:ext cx="4051226" cy="2247102"/>
          </a:xfrm>
          <a:prstGeom prst="rect">
            <a:avLst/>
          </a:prstGeom>
        </p:spPr>
      </p:pic>
      <p:sp>
        <p:nvSpPr>
          <p:cNvPr id="9" name="Rectangle 8"/>
          <p:cNvSpPr/>
          <p:nvPr/>
        </p:nvSpPr>
        <p:spPr>
          <a:xfrm>
            <a:off x="6211613" y="3495418"/>
            <a:ext cx="6096000" cy="246221"/>
          </a:xfrm>
          <a:prstGeom prst="rect">
            <a:avLst/>
          </a:prstGeom>
        </p:spPr>
        <p:txBody>
          <a:bodyPr>
            <a:spAutoFit/>
          </a:bodyPr>
          <a:lstStyle/>
          <a:p>
            <a:r>
              <a:rPr lang="en-US" sz="1000"/>
              <a:t>https://gis1.servirglobal.net/TrainingMaterials/SAR/SARHB_FullRes.pdf</a:t>
            </a:r>
          </a:p>
        </p:txBody>
      </p:sp>
      <p:sp>
        <p:nvSpPr>
          <p:cNvPr id="10" name="TextBox 9"/>
          <p:cNvSpPr txBox="1"/>
          <p:nvPr/>
        </p:nvSpPr>
        <p:spPr>
          <a:xfrm>
            <a:off x="8222882" y="4532056"/>
            <a:ext cx="953813" cy="378416"/>
          </a:xfrm>
          <a:prstGeom prst="rect">
            <a:avLst/>
          </a:prstGeom>
          <a:noFill/>
        </p:spPr>
        <p:txBody>
          <a:bodyPr wrap="square" rtlCol="0">
            <a:spAutoFit/>
          </a:bodyPr>
          <a:lstStyle/>
          <a:p>
            <a:r>
              <a:rPr lang="en-US" dirty="0"/>
              <a:t>NASA</a:t>
            </a:r>
          </a:p>
        </p:txBody>
      </p:sp>
      <p:sp>
        <p:nvSpPr>
          <p:cNvPr id="12" name="TextBox 11"/>
          <p:cNvSpPr txBox="1"/>
          <p:nvPr/>
        </p:nvSpPr>
        <p:spPr>
          <a:xfrm>
            <a:off x="6481177" y="5910503"/>
            <a:ext cx="1060266" cy="253916"/>
          </a:xfrm>
          <a:prstGeom prst="rect">
            <a:avLst/>
          </a:prstGeom>
          <a:noFill/>
        </p:spPr>
        <p:txBody>
          <a:bodyPr wrap="square" rtlCol="0">
            <a:spAutoFit/>
          </a:bodyPr>
          <a:lstStyle/>
          <a:p>
            <a:r>
              <a:rPr lang="en-US" sz="1050" b="1" dirty="0"/>
              <a:t>NASA.DATA</a:t>
            </a:r>
          </a:p>
        </p:txBody>
      </p:sp>
      <p:sp>
        <p:nvSpPr>
          <p:cNvPr id="13" name="TextBox 12"/>
          <p:cNvSpPr txBox="1"/>
          <p:nvPr/>
        </p:nvSpPr>
        <p:spPr>
          <a:xfrm>
            <a:off x="8034076" y="5910502"/>
            <a:ext cx="1279329" cy="253916"/>
          </a:xfrm>
          <a:prstGeom prst="rect">
            <a:avLst/>
          </a:prstGeom>
          <a:noFill/>
        </p:spPr>
        <p:txBody>
          <a:bodyPr wrap="square" rtlCol="0">
            <a:spAutoFit/>
          </a:bodyPr>
          <a:lstStyle/>
          <a:p>
            <a:r>
              <a:rPr lang="en-US" sz="1050" b="1" dirty="0"/>
              <a:t>NASA.GENELAB</a:t>
            </a:r>
          </a:p>
        </p:txBody>
      </p:sp>
      <p:sp>
        <p:nvSpPr>
          <p:cNvPr id="14" name="TextBox 13"/>
          <p:cNvSpPr txBox="1"/>
          <p:nvPr/>
        </p:nvSpPr>
        <p:spPr>
          <a:xfrm>
            <a:off x="9775450" y="5910501"/>
            <a:ext cx="1304365" cy="253916"/>
          </a:xfrm>
          <a:prstGeom prst="rect">
            <a:avLst/>
          </a:prstGeom>
          <a:noFill/>
        </p:spPr>
        <p:txBody>
          <a:bodyPr wrap="square" rtlCol="0">
            <a:spAutoFit/>
          </a:bodyPr>
          <a:lstStyle/>
          <a:p>
            <a:r>
              <a:rPr lang="en-US" sz="1050" b="1" dirty="0"/>
              <a:t>NASA.STI</a:t>
            </a:r>
          </a:p>
        </p:txBody>
      </p:sp>
      <p:sp>
        <p:nvSpPr>
          <p:cNvPr id="11" name="Action Button: Return 10">
            <a:hlinkClick r:id="" action="ppaction://hlinkshowjump?jump=lastslideviewed" highlightClick="1"/>
            <a:extLst>
              <a:ext uri="{FF2B5EF4-FFF2-40B4-BE49-F238E27FC236}">
                <a16:creationId xmlns:a16="http://schemas.microsoft.com/office/drawing/2014/main" id="{5A13D7CE-E8C1-4EC1-B867-5CFB52EE4B39}"/>
              </a:ext>
            </a:extLst>
          </p:cNvPr>
          <p:cNvSpPr/>
          <p:nvPr/>
        </p:nvSpPr>
        <p:spPr>
          <a:xfrm>
            <a:off x="11353800" y="5700889"/>
            <a:ext cx="499533" cy="476074"/>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009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588"/>
            <a:ext cx="10515600" cy="1325563"/>
          </a:xfrm>
        </p:spPr>
        <p:txBody>
          <a:bodyPr lIns="91440" tIns="45720" rIns="91440" bIns="45720" anchor="t"/>
          <a:lstStyle/>
          <a:p>
            <a:r>
              <a:rPr lang="en-US">
                <a:solidFill>
                  <a:schemeClr val="tx2">
                    <a:lumMod val="75000"/>
                  </a:schemeClr>
                </a:solidFill>
              </a:rPr>
              <a:t>ORCID – orcid.org</a:t>
            </a:r>
            <a:endParaRPr lang="en-US">
              <a:solidFill>
                <a:schemeClr val="tx2">
                  <a:lumMod val="75000"/>
                </a:schemeClr>
              </a:solidFill>
              <a:cs typeface="Arial"/>
            </a:endParaRPr>
          </a:p>
        </p:txBody>
      </p:sp>
      <p:sp>
        <p:nvSpPr>
          <p:cNvPr id="4" name="Content Placeholder 3"/>
          <p:cNvSpPr>
            <a:spLocks noGrp="1"/>
          </p:cNvSpPr>
          <p:nvPr>
            <p:ph sz="half" idx="1"/>
          </p:nvPr>
        </p:nvSpPr>
        <p:spPr>
          <a:xfrm>
            <a:off x="140616" y="5709720"/>
            <a:ext cx="11605182" cy="759754"/>
          </a:xfrm>
        </p:spPr>
        <p:txBody>
          <a:bodyPr>
            <a:normAutofit/>
          </a:bodyPr>
          <a:lstStyle/>
          <a:p>
            <a:r>
              <a:rPr lang="en-US" sz="1800"/>
              <a:t>The ORCID </a:t>
            </a:r>
            <a:r>
              <a:rPr lang="en-US" sz="1800" err="1"/>
              <a:t>iD</a:t>
            </a:r>
            <a:r>
              <a:rPr lang="en-US" sz="1800"/>
              <a:t> is an https URI with a 16-digit number that is compatible with the ISO Standard (</a:t>
            </a:r>
            <a:r>
              <a:rPr lang="en-US" sz="1800">
                <a:hlinkClick r:id="rId2"/>
              </a:rPr>
              <a:t>ISO 27729</a:t>
            </a:r>
            <a:r>
              <a:rPr lang="en-US" sz="1800"/>
              <a:t>), also known as the International Standard Name Identifier (ISNI), e.g. </a:t>
            </a:r>
            <a:r>
              <a:rPr lang="en-US" sz="1800">
                <a:hlinkClick r:id="rId3" tooltip="Link: https://orcid.org/0000-0002-1825-0097"/>
              </a:rPr>
              <a:t>https://orcid.org/0000-0002-1825-0097</a:t>
            </a:r>
            <a:endParaRPr lang="en-US" sz="1800"/>
          </a:p>
          <a:p>
            <a:endParaRPr lang="en-US" sz="2400"/>
          </a:p>
        </p:txBody>
      </p:sp>
      <p:pic>
        <p:nvPicPr>
          <p:cNvPr id="7" name="Content Placeholder 6"/>
          <p:cNvPicPr>
            <a:picLocks noGrp="1" noChangeAspect="1"/>
          </p:cNvPicPr>
          <p:nvPr>
            <p:ph sz="half" idx="2"/>
          </p:nvPr>
        </p:nvPicPr>
        <p:blipFill>
          <a:blip r:embed="rId4"/>
          <a:stretch>
            <a:fillRect/>
          </a:stretch>
        </p:blipFill>
        <p:spPr>
          <a:xfrm>
            <a:off x="1758846" y="1132320"/>
            <a:ext cx="8956104" cy="4438092"/>
          </a:xfrm>
          <a:prstGeom prst="rect">
            <a:avLst/>
          </a:prstGeom>
        </p:spPr>
      </p:pic>
      <p:sp>
        <p:nvSpPr>
          <p:cNvPr id="5" name="Action Button: Return 4">
            <a:hlinkClick r:id="" action="ppaction://hlinkshowjump?jump=lastslideviewed" highlightClick="1"/>
            <a:extLst>
              <a:ext uri="{FF2B5EF4-FFF2-40B4-BE49-F238E27FC236}">
                <a16:creationId xmlns:a16="http://schemas.microsoft.com/office/drawing/2014/main" id="{D5258D19-4F77-40C8-89D5-A2F047CD2D78}"/>
              </a:ext>
            </a:extLst>
          </p:cNvPr>
          <p:cNvSpPr/>
          <p:nvPr/>
        </p:nvSpPr>
        <p:spPr>
          <a:xfrm>
            <a:off x="11063111" y="4876800"/>
            <a:ext cx="756356" cy="6936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5804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2">
                    <a:lumMod val="50000"/>
                  </a:schemeClr>
                </a:solidFill>
              </a:rPr>
              <a:t>Commonly Used Acronyms</a:t>
            </a:r>
          </a:p>
        </p:txBody>
      </p:sp>
      <p:sp>
        <p:nvSpPr>
          <p:cNvPr id="7" name="TextBox 6"/>
          <p:cNvSpPr txBox="1"/>
          <p:nvPr/>
        </p:nvSpPr>
        <p:spPr>
          <a:xfrm>
            <a:off x="604625" y="1182902"/>
            <a:ext cx="11172847" cy="5047536"/>
          </a:xfrm>
          <a:prstGeom prst="rect">
            <a:avLst/>
          </a:prstGeom>
          <a:noFill/>
        </p:spPr>
        <p:txBody>
          <a:bodyPr wrap="square" rtlCol="0">
            <a:spAutoFit/>
          </a:bodyPr>
          <a:lstStyle/>
          <a:p>
            <a:pPr marL="285750" indent="-285750">
              <a:buFont typeface="Arial" panose="020B0604020202020204" pitchFamily="34" charset="0"/>
              <a:buChar char="•"/>
            </a:pPr>
            <a:r>
              <a:rPr lang="en-US" sz="1400" b="1">
                <a:solidFill>
                  <a:schemeClr val="accent2">
                    <a:lumMod val="50000"/>
                  </a:schemeClr>
                </a:solidFill>
              </a:rPr>
              <a:t>DOI</a:t>
            </a:r>
            <a:r>
              <a:rPr lang="en-US" sz="1400">
                <a:solidFill>
                  <a:schemeClr val="accent2">
                    <a:lumMod val="50000"/>
                  </a:schemeClr>
                </a:solidFill>
              </a:rPr>
              <a:t> – (Digital Object Identifier) a unique alphanumeric string assigned by a registration agency to identify content and</a:t>
            </a:r>
            <a:br>
              <a:rPr lang="en-US" sz="1400">
                <a:solidFill>
                  <a:schemeClr val="accent2">
                    <a:lumMod val="50000"/>
                  </a:schemeClr>
                </a:solidFill>
              </a:rPr>
            </a:br>
            <a:r>
              <a:rPr lang="en-US" sz="1400">
                <a:solidFill>
                  <a:schemeClr val="accent2">
                    <a:lumMod val="50000"/>
                  </a:schemeClr>
                </a:solidFill>
              </a:rPr>
              <a:t>provide a persistent link to its location on the Internet</a:t>
            </a:r>
            <a:br>
              <a:rPr lang="en-US" sz="1400">
                <a:solidFill>
                  <a:schemeClr val="accent2">
                    <a:lumMod val="50000"/>
                  </a:schemeClr>
                </a:solidFill>
              </a:rPr>
            </a:br>
            <a:endParaRPr lang="en-US" sz="1400">
              <a:solidFill>
                <a:schemeClr val="accent2">
                  <a:lumMod val="50000"/>
                </a:schemeClr>
              </a:solidFill>
            </a:endParaRPr>
          </a:p>
          <a:p>
            <a:pPr marL="285750" indent="-285750">
              <a:buFont typeface="Arial" panose="020B0604020202020204" pitchFamily="34" charset="0"/>
              <a:buChar char="•"/>
            </a:pPr>
            <a:r>
              <a:rPr lang="en-US" sz="1400" b="1">
                <a:solidFill>
                  <a:schemeClr val="accent2">
                    <a:lumMod val="50000"/>
                  </a:schemeClr>
                </a:solidFill>
              </a:rPr>
              <a:t>DMP</a:t>
            </a:r>
            <a:r>
              <a:rPr lang="en-US" sz="1400">
                <a:solidFill>
                  <a:schemeClr val="accent2">
                    <a:lumMod val="50000"/>
                  </a:schemeClr>
                </a:solidFill>
              </a:rPr>
              <a:t> – (Data Management Plan) a written document that describes the types of data a researcher expects to generate</a:t>
            </a:r>
            <a:br>
              <a:rPr lang="en-US" sz="1400">
                <a:solidFill>
                  <a:schemeClr val="accent2">
                    <a:lumMod val="50000"/>
                  </a:schemeClr>
                </a:solidFill>
              </a:rPr>
            </a:br>
            <a:r>
              <a:rPr lang="en-US" sz="1400">
                <a:solidFill>
                  <a:schemeClr val="accent2">
                    <a:lumMod val="50000"/>
                  </a:schemeClr>
                </a:solidFill>
              </a:rPr>
              <a:t>during the course of a research project, how the data will be managed, described, and analyzed, how the data will be stored,</a:t>
            </a:r>
            <a:br>
              <a:rPr lang="en-US" sz="1400">
                <a:solidFill>
                  <a:schemeClr val="accent2">
                    <a:lumMod val="50000"/>
                  </a:schemeClr>
                </a:solidFill>
              </a:rPr>
            </a:br>
            <a:r>
              <a:rPr lang="en-US" sz="1400">
                <a:solidFill>
                  <a:schemeClr val="accent2">
                    <a:lumMod val="50000"/>
                  </a:schemeClr>
                </a:solidFill>
              </a:rPr>
              <a:t>and what channels will be used at the end of the project to share and preserve the data.</a:t>
            </a:r>
            <a:br>
              <a:rPr lang="en-US" sz="1400">
                <a:solidFill>
                  <a:schemeClr val="accent2">
                    <a:lumMod val="50000"/>
                  </a:schemeClr>
                </a:solidFill>
              </a:rPr>
            </a:br>
            <a:endParaRPr lang="en-US" sz="1400">
              <a:solidFill>
                <a:schemeClr val="accent2">
                  <a:lumMod val="50000"/>
                </a:schemeClr>
              </a:solidFill>
            </a:endParaRPr>
          </a:p>
          <a:p>
            <a:pPr marL="285750" indent="-285750">
              <a:buFont typeface="Arial" panose="020B0604020202020204" pitchFamily="34" charset="0"/>
              <a:buChar char="•"/>
            </a:pPr>
            <a:r>
              <a:rPr lang="en-US" sz="1400" b="1">
                <a:solidFill>
                  <a:schemeClr val="accent2">
                    <a:lumMod val="50000"/>
                  </a:schemeClr>
                </a:solidFill>
              </a:rPr>
              <a:t>FAIR Principles - </a:t>
            </a:r>
            <a:r>
              <a:rPr lang="en-US" sz="1400">
                <a:solidFill>
                  <a:schemeClr val="accent2">
                    <a:lumMod val="50000"/>
                  </a:schemeClr>
                </a:solidFill>
              </a:rPr>
              <a:t>Findability, Accessibility, Interoperability, and Reuse of digital assets. The principles emphasize machine-actionability (i.e., the capacity of computational systems to find, access, interoperate, and reuse data with none or minimal human intervention) </a:t>
            </a:r>
            <a:r>
              <a:rPr lang="en-US" sz="1400" u="sng">
                <a:solidFill>
                  <a:schemeClr val="accent2">
                    <a:lumMod val="50000"/>
                  </a:schemeClr>
                </a:solidFill>
                <a:hlinkClick r:id="rId3">
                  <a:extLst>
                    <a:ext uri="{A12FA001-AC4F-418D-AE19-62706E023703}">
                      <ahyp:hlinkClr xmlns:ahyp="http://schemas.microsoft.com/office/drawing/2018/hyperlinkcolor" val="tx"/>
                    </a:ext>
                  </a:extLst>
                </a:hlinkClick>
              </a:rPr>
              <a:t>https://www.go-fair.org/fair-principles/</a:t>
            </a:r>
            <a:br>
              <a:rPr lang="en-US" sz="1400">
                <a:solidFill>
                  <a:schemeClr val="accent2">
                    <a:lumMod val="50000"/>
                  </a:schemeClr>
                </a:solidFill>
              </a:rPr>
            </a:br>
            <a:endParaRPr lang="en-US" sz="1400">
              <a:solidFill>
                <a:schemeClr val="accent2">
                  <a:lumMod val="50000"/>
                </a:schemeClr>
              </a:solidFill>
            </a:endParaRPr>
          </a:p>
          <a:p>
            <a:pPr marL="285750" indent="-285750">
              <a:buFont typeface="Arial" panose="020B0604020202020204" pitchFamily="34" charset="0"/>
              <a:buChar char="•"/>
            </a:pPr>
            <a:r>
              <a:rPr lang="en-US" sz="1400" b="1">
                <a:solidFill>
                  <a:schemeClr val="accent2">
                    <a:lumMod val="50000"/>
                  </a:schemeClr>
                </a:solidFill>
              </a:rPr>
              <a:t>NIH</a:t>
            </a:r>
            <a:r>
              <a:rPr lang="en-US" sz="1400">
                <a:solidFill>
                  <a:schemeClr val="accent2">
                    <a:lumMod val="50000"/>
                  </a:schemeClr>
                </a:solidFill>
              </a:rPr>
              <a:t> – (National Institutes of Health) NASA chose to partner with the NIH to release and share NASA funded research</a:t>
            </a:r>
            <a:br>
              <a:rPr lang="en-US" sz="1400">
                <a:solidFill>
                  <a:schemeClr val="accent2">
                    <a:lumMod val="50000"/>
                  </a:schemeClr>
                </a:solidFill>
              </a:rPr>
            </a:br>
            <a:r>
              <a:rPr lang="en-US" sz="1400">
                <a:solidFill>
                  <a:schemeClr val="accent2">
                    <a:lumMod val="50000"/>
                  </a:schemeClr>
                </a:solidFill>
              </a:rPr>
              <a:t>into a collaborative archive, NASA </a:t>
            </a:r>
            <a:r>
              <a:rPr lang="en-US" sz="1400" err="1">
                <a:solidFill>
                  <a:schemeClr val="accent2">
                    <a:lumMod val="50000"/>
                  </a:schemeClr>
                </a:solidFill>
              </a:rPr>
              <a:t>PubSpace</a:t>
            </a:r>
            <a:r>
              <a:rPr lang="en-US" sz="1400">
                <a:solidFill>
                  <a:schemeClr val="accent2">
                    <a:lumMod val="50000"/>
                  </a:schemeClr>
                </a:solidFill>
              </a:rPr>
              <a:t>, housed within NIH’s PubMed Central repository</a:t>
            </a:r>
            <a:br>
              <a:rPr lang="en-US" sz="1400">
                <a:solidFill>
                  <a:schemeClr val="accent2">
                    <a:lumMod val="50000"/>
                  </a:schemeClr>
                </a:solidFill>
              </a:rPr>
            </a:br>
            <a:endParaRPr lang="en-US" sz="1400">
              <a:solidFill>
                <a:schemeClr val="accent2">
                  <a:lumMod val="50000"/>
                </a:schemeClr>
              </a:solidFill>
            </a:endParaRPr>
          </a:p>
          <a:p>
            <a:pPr marL="285750" indent="-285750">
              <a:buFont typeface="Arial" panose="020B0604020202020204" pitchFamily="34" charset="0"/>
              <a:buChar char="•"/>
            </a:pPr>
            <a:r>
              <a:rPr lang="en-US" sz="1400" b="1">
                <a:solidFill>
                  <a:schemeClr val="accent2">
                    <a:lumMod val="50000"/>
                  </a:schemeClr>
                </a:solidFill>
              </a:rPr>
              <a:t>NID – </a:t>
            </a:r>
            <a:r>
              <a:rPr lang="en-US" sz="1400">
                <a:solidFill>
                  <a:schemeClr val="accent2">
                    <a:lumMod val="50000"/>
                  </a:schemeClr>
                </a:solidFill>
              </a:rPr>
              <a:t>NASA Interim Directive</a:t>
            </a:r>
            <a:br>
              <a:rPr lang="en-US" sz="1400">
                <a:solidFill>
                  <a:schemeClr val="accent2">
                    <a:lumMod val="50000"/>
                  </a:schemeClr>
                </a:solidFill>
              </a:rPr>
            </a:br>
            <a:br>
              <a:rPr lang="en-US" sz="1400">
                <a:solidFill>
                  <a:schemeClr val="accent2">
                    <a:lumMod val="50000"/>
                  </a:schemeClr>
                </a:solidFill>
              </a:rPr>
            </a:br>
            <a:r>
              <a:rPr lang="en-US" sz="1400" b="1">
                <a:solidFill>
                  <a:schemeClr val="accent2">
                    <a:lumMod val="50000"/>
                  </a:schemeClr>
                </a:solidFill>
              </a:rPr>
              <a:t>NPD – </a:t>
            </a:r>
            <a:r>
              <a:rPr lang="en-US" sz="1400">
                <a:solidFill>
                  <a:schemeClr val="accent2">
                    <a:lumMod val="50000"/>
                  </a:schemeClr>
                </a:solidFill>
              </a:rPr>
              <a:t>NASA Policy Directive</a:t>
            </a:r>
            <a:br>
              <a:rPr lang="en-US" sz="1400">
                <a:solidFill>
                  <a:schemeClr val="accent2">
                    <a:lumMod val="50000"/>
                  </a:schemeClr>
                </a:solidFill>
              </a:rPr>
            </a:br>
            <a:endParaRPr lang="en-US" sz="1400" b="1">
              <a:solidFill>
                <a:schemeClr val="accent2">
                  <a:lumMod val="50000"/>
                </a:schemeClr>
              </a:solidFill>
            </a:endParaRPr>
          </a:p>
          <a:p>
            <a:pPr marL="285750" indent="-285750">
              <a:buFont typeface="Arial" panose="020B0604020202020204" pitchFamily="34" charset="0"/>
              <a:buChar char="•"/>
            </a:pPr>
            <a:r>
              <a:rPr lang="en-US" sz="1400" b="1">
                <a:solidFill>
                  <a:schemeClr val="accent2">
                    <a:lumMod val="50000"/>
                  </a:schemeClr>
                </a:solidFill>
              </a:rPr>
              <a:t>NPR – </a:t>
            </a:r>
            <a:r>
              <a:rPr lang="en-US" sz="1400">
                <a:solidFill>
                  <a:schemeClr val="accent2">
                    <a:lumMod val="50000"/>
                  </a:schemeClr>
                </a:solidFill>
              </a:rPr>
              <a:t>NASA Procedural Requirement</a:t>
            </a:r>
          </a:p>
          <a:p>
            <a:pPr marL="285750" indent="-285750">
              <a:buFont typeface="Arial" panose="020B0604020202020204" pitchFamily="34" charset="0"/>
              <a:buChar char="•"/>
            </a:pPr>
            <a:endParaRPr lang="en-US" sz="1400">
              <a:solidFill>
                <a:schemeClr val="accent2">
                  <a:lumMod val="50000"/>
                </a:schemeClr>
              </a:solidFill>
            </a:endParaRPr>
          </a:p>
          <a:p>
            <a:pPr marL="285750" indent="-285750">
              <a:buFont typeface="Arial" panose="020B0604020202020204" pitchFamily="34" charset="0"/>
              <a:buChar char="•"/>
            </a:pPr>
            <a:r>
              <a:rPr lang="en-US" sz="1400" b="1">
                <a:solidFill>
                  <a:schemeClr val="accent2">
                    <a:lumMod val="50000"/>
                  </a:schemeClr>
                </a:solidFill>
              </a:rPr>
              <a:t>ORCID</a:t>
            </a:r>
            <a:r>
              <a:rPr lang="en-US" sz="1400">
                <a:solidFill>
                  <a:schemeClr val="accent2">
                    <a:lumMod val="50000"/>
                  </a:schemeClr>
                </a:solidFill>
              </a:rPr>
              <a:t> – (Open Researcher and Contributor ID) is a nonproprietary alphanumeric code to uniquely identify scientific and</a:t>
            </a:r>
            <a:br>
              <a:rPr lang="en-US" sz="1400">
                <a:solidFill>
                  <a:schemeClr val="accent2">
                    <a:lumMod val="50000"/>
                  </a:schemeClr>
                </a:solidFill>
              </a:rPr>
            </a:br>
            <a:r>
              <a:rPr lang="en-US" sz="1400">
                <a:solidFill>
                  <a:schemeClr val="accent2">
                    <a:lumMod val="50000"/>
                  </a:schemeClr>
                </a:solidFill>
              </a:rPr>
              <a:t>other academic authors and contributors</a:t>
            </a:r>
            <a:br>
              <a:rPr lang="en-US" sz="1400">
                <a:solidFill>
                  <a:schemeClr val="accent2">
                    <a:lumMod val="50000"/>
                  </a:schemeClr>
                </a:solidFill>
              </a:rPr>
            </a:br>
            <a:endParaRPr lang="en-US" sz="1400">
              <a:solidFill>
                <a:schemeClr val="accent2">
                  <a:lumMod val="50000"/>
                </a:schemeClr>
              </a:solidFill>
            </a:endParaRPr>
          </a:p>
          <a:p>
            <a:pPr marL="285750" indent="-285750">
              <a:buFont typeface="Arial" panose="020B0604020202020204" pitchFamily="34" charset="0"/>
              <a:buChar char="•"/>
            </a:pPr>
            <a:r>
              <a:rPr lang="en-US" sz="1400" b="1">
                <a:solidFill>
                  <a:schemeClr val="accent2">
                    <a:lumMod val="50000"/>
                  </a:schemeClr>
                </a:solidFill>
              </a:rPr>
              <a:t>ROR – </a:t>
            </a:r>
            <a:r>
              <a:rPr lang="en-US" sz="1400">
                <a:solidFill>
                  <a:schemeClr val="accent2">
                    <a:lumMod val="50000"/>
                  </a:schemeClr>
                </a:solidFill>
              </a:rPr>
              <a:t>Research Organization Registry</a:t>
            </a:r>
          </a:p>
        </p:txBody>
      </p:sp>
    </p:spTree>
    <p:extLst>
      <p:ext uri="{BB962C8B-B14F-4D97-AF65-F5344CB8AC3E}">
        <p14:creationId xmlns:p14="http://schemas.microsoft.com/office/powerpoint/2010/main" val="1169171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785" y="261429"/>
            <a:ext cx="10515600" cy="1325563"/>
          </a:xfrm>
        </p:spPr>
        <p:txBody>
          <a:bodyPr/>
          <a:lstStyle/>
          <a:p>
            <a:r>
              <a:rPr lang="en-US">
                <a:solidFill>
                  <a:schemeClr val="accent2">
                    <a:lumMod val="50000"/>
                  </a:schemeClr>
                </a:solidFill>
              </a:rPr>
              <a:t>Commonly Used Terms and Definitions</a:t>
            </a:r>
          </a:p>
        </p:txBody>
      </p:sp>
      <p:sp>
        <p:nvSpPr>
          <p:cNvPr id="7" name="TextBox 6"/>
          <p:cNvSpPr txBox="1"/>
          <p:nvPr/>
        </p:nvSpPr>
        <p:spPr>
          <a:xfrm>
            <a:off x="509576" y="1164134"/>
            <a:ext cx="11172847" cy="5016758"/>
          </a:xfrm>
          <a:prstGeom prst="rect">
            <a:avLst/>
          </a:prstGeom>
          <a:noFill/>
        </p:spPr>
        <p:txBody>
          <a:bodyPr wrap="square" rtlCol="0">
            <a:spAutoFit/>
          </a:bodyPr>
          <a:lstStyle/>
          <a:p>
            <a:pPr marL="285750" indent="-285750">
              <a:buFont typeface="Arial" panose="020B0604020202020204" pitchFamily="34" charset="0"/>
              <a:buChar char="•"/>
            </a:pPr>
            <a:r>
              <a:rPr lang="en-US" sz="1400" b="1" dirty="0"/>
              <a:t>Accepted Manuscript </a:t>
            </a:r>
            <a:r>
              <a:rPr lang="en-US" sz="1400" dirty="0"/>
              <a:t>- The version of a journal article that has been peer-reviewed and accepted for publication, and</a:t>
            </a:r>
            <a:br>
              <a:rPr lang="en-US" sz="1400" dirty="0"/>
            </a:br>
            <a:r>
              <a:rPr lang="en-US" sz="1400" dirty="0"/>
              <a:t>includes changes made by the author during the peer-review process.  The content is the same as the published article, but it does not have the final formatting and copy-editing done by the publisher in the final published version, and it is not a reproduction copy of what appears or will appear in the journal; it is not a reprint of the published article. </a:t>
            </a:r>
            <a:br>
              <a:rPr lang="en-US" sz="1400" dirty="0"/>
            </a:br>
            <a:endParaRPr lang="en-US" sz="1400" dirty="0"/>
          </a:p>
          <a:p>
            <a:pPr marL="285750" indent="-285750">
              <a:buFont typeface="Arial" panose="020B0604020202020204" pitchFamily="34" charset="0"/>
              <a:buChar char="•"/>
            </a:pPr>
            <a:r>
              <a:rPr lang="en-US" sz="1400" b="1" dirty="0"/>
              <a:t>Digital Object – </a:t>
            </a:r>
            <a:r>
              <a:rPr lang="en-US" sz="1400" dirty="0"/>
              <a:t>A data structure whose principal components are digital material, or data, plus a unique identifier for this material.</a:t>
            </a:r>
            <a:br>
              <a:rPr lang="en-US" sz="1400" b="1" dirty="0"/>
            </a:br>
            <a:endParaRPr lang="en-US" sz="1400" b="1" dirty="0"/>
          </a:p>
          <a:p>
            <a:pPr marL="285750" indent="-285750">
              <a:buFont typeface="Arial" panose="020B0604020202020204" pitchFamily="34" charset="0"/>
              <a:buChar char="•"/>
            </a:pPr>
            <a:r>
              <a:rPr lang="en-US" sz="1400" b="1" dirty="0"/>
              <a:t>Extramural </a:t>
            </a:r>
            <a:r>
              <a:rPr lang="en-US" sz="1400" dirty="0"/>
              <a:t>– NASA funded grantees</a:t>
            </a:r>
            <a:br>
              <a:rPr lang="en-US" sz="1400" dirty="0"/>
            </a:br>
            <a:endParaRPr lang="en-US" sz="1400" dirty="0"/>
          </a:p>
          <a:p>
            <a:pPr marL="285750" indent="-285750">
              <a:buFont typeface="Arial" panose="020B0604020202020204" pitchFamily="34" charset="0"/>
              <a:buChar char="•"/>
            </a:pPr>
            <a:r>
              <a:rPr lang="en-US" sz="1400" b="1" dirty="0"/>
              <a:t>Intramural </a:t>
            </a:r>
            <a:r>
              <a:rPr lang="en-US" sz="1400" dirty="0"/>
              <a:t>– NASA civil servants and contractors</a:t>
            </a:r>
            <a:br>
              <a:rPr lang="en-US" sz="1400" dirty="0"/>
            </a:br>
            <a:endParaRPr lang="en-US" sz="1400" dirty="0"/>
          </a:p>
          <a:p>
            <a:pPr marL="285750" indent="-285750">
              <a:buFont typeface="Arial" panose="020B0604020202020204" pitchFamily="34" charset="0"/>
              <a:buChar char="•"/>
            </a:pPr>
            <a:r>
              <a:rPr lang="en-US" sz="1400" b="1" dirty="0"/>
              <a:t>NASA-funded research: </a:t>
            </a:r>
            <a:r>
              <a:rPr lang="en-US" sz="1400" dirty="0"/>
              <a:t>any NASA funded research, including research partially funded by NASA and sub-awards of NASA funding​</a:t>
            </a:r>
            <a:br>
              <a:rPr lang="en-US" sz="1400" dirty="0"/>
            </a:br>
            <a:endParaRPr lang="en-US" sz="1400" dirty="0"/>
          </a:p>
          <a:p>
            <a:pPr marL="285750" indent="-285750">
              <a:buFont typeface="Arial" panose="020B0604020202020204" pitchFamily="34" charset="0"/>
              <a:buChar char="•"/>
            </a:pPr>
            <a:r>
              <a:rPr lang="en-US" sz="1400" b="1" dirty="0" err="1"/>
              <a:t>PubSpace</a:t>
            </a:r>
            <a:r>
              <a:rPr lang="en-US" sz="1400" b="1" dirty="0"/>
              <a:t>: </a:t>
            </a:r>
            <a:r>
              <a:rPr lang="en-US" sz="1400" dirty="0"/>
              <a:t>NASA’s publication repository within PMC​</a:t>
            </a:r>
            <a:br>
              <a:rPr lang="en-US" sz="1400" dirty="0"/>
            </a:br>
            <a:endParaRPr lang="en-US" sz="1400" dirty="0"/>
          </a:p>
          <a:p>
            <a:pPr marL="285750" indent="-285750">
              <a:buFont typeface="Arial" panose="020B0604020202020204" pitchFamily="34" charset="0"/>
              <a:buChar char="•"/>
            </a:pPr>
            <a:r>
              <a:rPr lang="en-US" sz="1400" b="1" dirty="0"/>
              <a:t>STI Repository: </a:t>
            </a:r>
            <a:r>
              <a:rPr lang="en-US" sz="1400" dirty="0"/>
              <a:t>NASA’s online repository that provides access to NASA’s research and development including aerospace-related citations, full-text online documents, images and videos.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Research Access </a:t>
            </a:r>
            <a:r>
              <a:rPr lang="en-US" sz="1400" dirty="0"/>
              <a:t>- public access to scientific peer-reviewed publications and unclassified, digital, scientific and technical, development data arising from NASA-funded research, development and technology programs, unless otherwise restricted by U.S. statue, regulation, or Agency policy</a:t>
            </a:r>
          </a:p>
          <a:p>
            <a:br>
              <a:rPr lang="en-US" sz="1400" dirty="0"/>
            </a:br>
            <a:endParaRPr lang="en-US" sz="1100" dirty="0"/>
          </a:p>
        </p:txBody>
      </p:sp>
    </p:spTree>
    <p:extLst>
      <p:ext uri="{BB962C8B-B14F-4D97-AF65-F5344CB8AC3E}">
        <p14:creationId xmlns:p14="http://schemas.microsoft.com/office/powerpoint/2010/main" val="853233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NASA’s Scientific and Technical Information Program (STI)</a:t>
            </a:r>
          </a:p>
        </p:txBody>
      </p:sp>
      <p:sp>
        <p:nvSpPr>
          <p:cNvPr id="3" name="Content Placeholder 2"/>
          <p:cNvSpPr>
            <a:spLocks noGrp="1"/>
          </p:cNvSpPr>
          <p:nvPr>
            <p:ph idx="1"/>
          </p:nvPr>
        </p:nvSpPr>
        <p:spPr/>
        <p:txBody>
          <a:bodyPr>
            <a:normAutofit/>
          </a:bodyPr>
          <a:lstStyle/>
          <a:p>
            <a:r>
              <a:rPr lang="en-US" dirty="0"/>
              <a:t>The STI Program is accountable for one of NASA’s greatest products: </a:t>
            </a:r>
            <a:r>
              <a:rPr lang="en-US" sz="2400" b="1" i="1" dirty="0"/>
              <a:t>Results from NASA funded R&amp;D research</a:t>
            </a:r>
          </a:p>
          <a:p>
            <a:r>
              <a:rPr lang="en-US" dirty="0"/>
              <a:t>The Mission of the STI Program is to support the advancement of aerospace knowledge and contribute to U.S. competitiveness in aerospace research and development.</a:t>
            </a:r>
            <a:endParaRPr lang="en-US" b="1" i="1" dirty="0"/>
          </a:p>
          <a:p>
            <a:r>
              <a:rPr lang="en-US" dirty="0"/>
              <a:t>The STI Program is chartered to</a:t>
            </a:r>
          </a:p>
          <a:p>
            <a:pPr lvl="1"/>
            <a:r>
              <a:rPr lang="en-US" sz="2000" dirty="0"/>
              <a:t>“Provide for the widest practicable and appropriate dissemination of information concerning [NASA’s] activities and the results thereof” (Space Act </a:t>
            </a:r>
            <a:r>
              <a:rPr lang="is-IS" sz="2000" dirty="0"/>
              <a:t>§ 20112)</a:t>
            </a:r>
            <a:endParaRPr lang="en-US" sz="2000" dirty="0"/>
          </a:p>
          <a:p>
            <a:pPr lvl="1"/>
            <a:r>
              <a:rPr lang="en-US" sz="2000" dirty="0"/>
              <a:t>Ensure appropriate release restrictions are applied to STI (ITAR, EAR, patents, etc.)</a:t>
            </a:r>
          </a:p>
          <a:p>
            <a:pPr lvl="1"/>
            <a:r>
              <a:rPr lang="en-US" sz="2000" dirty="0"/>
              <a:t>Set policy and procedures for Agency-wide STI collection and management</a:t>
            </a:r>
          </a:p>
        </p:txBody>
      </p:sp>
      <p:sp>
        <p:nvSpPr>
          <p:cNvPr id="5" name="Slide Number Placeholder 4"/>
          <p:cNvSpPr>
            <a:spLocks noGrp="1"/>
          </p:cNvSpPr>
          <p:nvPr>
            <p:ph type="sldNum" sz="quarter" idx="12"/>
          </p:nvPr>
        </p:nvSpPr>
        <p:spPr/>
        <p:txBody>
          <a:bodyPr/>
          <a:lstStyle/>
          <a:p>
            <a:fld id="{412FEF3B-123C-4515-B083-C344C3807458}" type="slidenum">
              <a:rPr lang="en-US" smtClean="0"/>
              <a:t>2</a:t>
            </a:fld>
            <a:endParaRPr lang="en-US" dirty="0"/>
          </a:p>
        </p:txBody>
      </p:sp>
    </p:spTree>
    <p:extLst>
      <p:ext uri="{BB962C8B-B14F-4D97-AF65-F5344CB8AC3E}">
        <p14:creationId xmlns:p14="http://schemas.microsoft.com/office/powerpoint/2010/main" val="1899006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STI is Integral to NASA’s R&amp;D Success</a:t>
            </a:r>
          </a:p>
        </p:txBody>
      </p:sp>
      <p:sp>
        <p:nvSpPr>
          <p:cNvPr id="5" name="Slide Number Placeholder 4"/>
          <p:cNvSpPr>
            <a:spLocks noGrp="1"/>
          </p:cNvSpPr>
          <p:nvPr>
            <p:ph type="sldNum" sz="quarter" idx="12"/>
          </p:nvPr>
        </p:nvSpPr>
        <p:spPr/>
        <p:txBody>
          <a:bodyPr/>
          <a:lstStyle/>
          <a:p>
            <a:fld id="{412FEF3B-123C-4515-B083-C344C3807458}" type="slidenum">
              <a:rPr lang="en-US" smtClean="0"/>
              <a:t>3</a:t>
            </a:fld>
            <a:endParaRPr lang="en-US" dirty="0"/>
          </a:p>
        </p:txBody>
      </p:sp>
      <p:pic>
        <p:nvPicPr>
          <p:cNvPr id="3" name="Picture 2"/>
          <p:cNvPicPr>
            <a:picLocks noChangeAspect="1"/>
          </p:cNvPicPr>
          <p:nvPr/>
        </p:nvPicPr>
        <p:blipFill>
          <a:blip r:embed="rId2"/>
          <a:stretch>
            <a:fillRect/>
          </a:stretch>
        </p:blipFill>
        <p:spPr>
          <a:xfrm>
            <a:off x="1461909" y="1236203"/>
            <a:ext cx="9268182" cy="5174735"/>
          </a:xfrm>
          <a:prstGeom prst="rect">
            <a:avLst/>
          </a:prstGeom>
        </p:spPr>
      </p:pic>
    </p:spTree>
    <p:extLst>
      <p:ext uri="{BB962C8B-B14F-4D97-AF65-F5344CB8AC3E}">
        <p14:creationId xmlns:p14="http://schemas.microsoft.com/office/powerpoint/2010/main" val="1995095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2356BB-B6CF-44EC-B886-689099C5407F}"/>
              </a:ext>
            </a:extLst>
          </p:cNvPr>
          <p:cNvSpPr txBox="1"/>
          <p:nvPr/>
        </p:nvSpPr>
        <p:spPr>
          <a:xfrm>
            <a:off x="2168165" y="1904214"/>
            <a:ext cx="7550870" cy="3170099"/>
          </a:xfrm>
          <a:prstGeom prst="rect">
            <a:avLst/>
          </a:prstGeom>
          <a:noFill/>
        </p:spPr>
        <p:txBody>
          <a:bodyPr wrap="square" rtlCol="0">
            <a:spAutoFit/>
          </a:bodyPr>
          <a:lstStyle/>
          <a:p>
            <a:pPr algn="ctr"/>
            <a:r>
              <a:rPr lang="en-US" sz="2800" dirty="0"/>
              <a:t>My (selfish) goal for this meeting:</a:t>
            </a:r>
          </a:p>
          <a:p>
            <a:pPr algn="ctr"/>
            <a:endParaRPr lang="en-US" sz="2800" dirty="0"/>
          </a:p>
          <a:p>
            <a:pPr algn="ctr"/>
            <a:r>
              <a:rPr lang="en-US" sz="2800" dirty="0"/>
              <a:t>Provide awareness of the Research Access activity and PIDs </a:t>
            </a:r>
            <a:r>
              <a:rPr lang="en-US" sz="2800" b="1" i="1" u="sng" dirty="0"/>
              <a:t>and</a:t>
            </a:r>
            <a:r>
              <a:rPr lang="en-US" sz="2800" dirty="0"/>
              <a:t> then get more back in feedback from the IQC.</a:t>
            </a:r>
            <a:endParaRPr lang="en-US" sz="2800" b="1" i="1" u="sng" dirty="0"/>
          </a:p>
          <a:p>
            <a:endParaRPr lang="en-US" sz="2000" dirty="0"/>
          </a:p>
          <a:p>
            <a:endParaRPr lang="en-US" sz="2000" dirty="0"/>
          </a:p>
          <a:p>
            <a:endParaRPr lang="en-US" sz="2000" dirty="0"/>
          </a:p>
        </p:txBody>
      </p:sp>
    </p:spTree>
    <p:extLst>
      <p:ext uri="{BB962C8B-B14F-4D97-AF65-F5344CB8AC3E}">
        <p14:creationId xmlns:p14="http://schemas.microsoft.com/office/powerpoint/2010/main" val="171736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3382408" y="1176101"/>
            <a:ext cx="2532617" cy="3310174"/>
          </a:xfrm>
          <a:prstGeom prst="rect">
            <a:avLst/>
          </a:prstGeom>
          <a:ln>
            <a:solidFill>
              <a:schemeClr val="accent1"/>
            </a:solidFill>
          </a:ln>
        </p:spPr>
      </p:pic>
      <p:sp>
        <p:nvSpPr>
          <p:cNvPr id="2" name="Title 1"/>
          <p:cNvSpPr>
            <a:spLocks noGrp="1"/>
          </p:cNvSpPr>
          <p:nvPr>
            <p:ph type="title"/>
          </p:nvPr>
        </p:nvSpPr>
        <p:spPr>
          <a:xfrm>
            <a:off x="428941" y="365125"/>
            <a:ext cx="11458259" cy="1325563"/>
          </a:xfrm>
        </p:spPr>
        <p:txBody>
          <a:bodyPr/>
          <a:lstStyle/>
          <a:p>
            <a:r>
              <a:rPr lang="en-US" sz="4000" dirty="0">
                <a:solidFill>
                  <a:schemeClr val="accent6">
                    <a:lumMod val="50000"/>
                  </a:schemeClr>
                </a:solidFill>
              </a:rPr>
              <a:t>Emphasis on Public Access In Policy</a:t>
            </a:r>
          </a:p>
        </p:txBody>
      </p:sp>
      <p:sp>
        <p:nvSpPr>
          <p:cNvPr id="4" name="Slide Number Placeholder 3"/>
          <p:cNvSpPr>
            <a:spLocks noGrp="1"/>
          </p:cNvSpPr>
          <p:nvPr>
            <p:ph type="sldNum" sz="quarter" idx="12"/>
          </p:nvPr>
        </p:nvSpPr>
        <p:spPr/>
        <p:txBody>
          <a:bodyPr/>
          <a:lstStyle/>
          <a:p>
            <a:fld id="{060A4DF6-C892-434D-A7AE-C8961A4801BD}" type="slidenum">
              <a:rPr lang="en-US" smtClean="0"/>
              <a:pPr/>
              <a:t>5</a:t>
            </a:fld>
            <a:endParaRPr lang="en-US" dirty="0"/>
          </a:p>
        </p:txBody>
      </p:sp>
      <p:pic>
        <p:nvPicPr>
          <p:cNvPr id="5" name="Picture 4"/>
          <p:cNvPicPr>
            <a:picLocks noChangeAspect="1"/>
          </p:cNvPicPr>
          <p:nvPr/>
        </p:nvPicPr>
        <p:blipFill>
          <a:blip r:embed="rId4"/>
          <a:stretch>
            <a:fillRect/>
          </a:stretch>
        </p:blipFill>
        <p:spPr>
          <a:xfrm>
            <a:off x="392193" y="1166575"/>
            <a:ext cx="2579923" cy="3319700"/>
          </a:xfrm>
          <a:prstGeom prst="rect">
            <a:avLst/>
          </a:prstGeom>
          <a:ln>
            <a:solidFill>
              <a:schemeClr val="accent1"/>
            </a:solidFill>
          </a:ln>
        </p:spPr>
      </p:pic>
      <p:sp>
        <p:nvSpPr>
          <p:cNvPr id="6" name="TextBox 5"/>
          <p:cNvSpPr txBox="1"/>
          <p:nvPr/>
        </p:nvSpPr>
        <p:spPr>
          <a:xfrm rot="20068866">
            <a:off x="2238439" y="3975468"/>
            <a:ext cx="718457" cy="369332"/>
          </a:xfrm>
          <a:prstGeom prst="rect">
            <a:avLst/>
          </a:prstGeom>
          <a:no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rPr>
              <a:t>2013</a:t>
            </a:r>
          </a:p>
        </p:txBody>
      </p:sp>
      <p:sp>
        <p:nvSpPr>
          <p:cNvPr id="7" name="Rectangle 6"/>
          <p:cNvSpPr/>
          <p:nvPr/>
        </p:nvSpPr>
        <p:spPr>
          <a:xfrm>
            <a:off x="392193" y="4577708"/>
            <a:ext cx="2609214" cy="1785104"/>
          </a:xfrm>
          <a:prstGeom prst="rect">
            <a:avLst/>
          </a:prstGeom>
        </p:spPr>
        <p:txBody>
          <a:bodyPr wrap="square">
            <a:spAutoFit/>
          </a:bodyPr>
          <a:lstStyle/>
          <a:p>
            <a:r>
              <a:rPr lang="en-US" sz="1100" dirty="0">
                <a:hlinkClick r:id="rId5"/>
              </a:rPr>
              <a:t>https://bit.ly/2zpmRuW</a:t>
            </a:r>
            <a:endParaRPr lang="en-US" sz="1100" dirty="0"/>
          </a:p>
          <a:p>
            <a:endParaRPr lang="en-US" sz="1100" dirty="0"/>
          </a:p>
          <a:p>
            <a:r>
              <a:rPr lang="en-US" sz="1100" b="1" dirty="0"/>
              <a:t>Increasing Access to the Results of Federally Funded Research (OSTP Memo)  </a:t>
            </a:r>
            <a:r>
              <a:rPr lang="en-US" sz="1100" dirty="0"/>
              <a:t>directed</a:t>
            </a:r>
            <a:r>
              <a:rPr lang="en-US" sz="1100" b="1" dirty="0"/>
              <a:t> “</a:t>
            </a:r>
            <a:r>
              <a:rPr lang="en-US" sz="1100" dirty="0"/>
              <a:t>Federal </a:t>
            </a:r>
            <a:r>
              <a:rPr lang="en-US" sz="1100" dirty="0" err="1"/>
              <a:t>agenc</a:t>
            </a:r>
            <a:r>
              <a:rPr lang="en-US" sz="1100" dirty="0"/>
              <a:t>[</a:t>
            </a:r>
            <a:r>
              <a:rPr lang="en-US" sz="1100" dirty="0" err="1"/>
              <a:t>ies</a:t>
            </a:r>
            <a:r>
              <a:rPr lang="en-US" sz="1100" dirty="0"/>
              <a:t>] ….to develop a plan to support increased public access to the results of research funded by the Federal Government.”</a:t>
            </a:r>
          </a:p>
          <a:p>
            <a:endParaRPr lang="en-US" sz="1100" dirty="0"/>
          </a:p>
        </p:txBody>
      </p:sp>
      <p:sp>
        <p:nvSpPr>
          <p:cNvPr id="9" name="Rectangle 8"/>
          <p:cNvSpPr/>
          <p:nvPr/>
        </p:nvSpPr>
        <p:spPr>
          <a:xfrm>
            <a:off x="3382408" y="4592941"/>
            <a:ext cx="2502216" cy="1785104"/>
          </a:xfrm>
          <a:prstGeom prst="rect">
            <a:avLst/>
          </a:prstGeom>
        </p:spPr>
        <p:txBody>
          <a:bodyPr wrap="square">
            <a:spAutoFit/>
          </a:bodyPr>
          <a:lstStyle/>
          <a:p>
            <a:r>
              <a:rPr lang="en-US" sz="1100" dirty="0">
                <a:hlinkClick r:id="rId6"/>
              </a:rPr>
              <a:t>https://go.nasa.gov/2HZZyRL</a:t>
            </a:r>
            <a:endParaRPr lang="en-US" sz="1100" dirty="0"/>
          </a:p>
          <a:p>
            <a:endParaRPr lang="en-US" sz="1100" dirty="0"/>
          </a:p>
          <a:p>
            <a:r>
              <a:rPr lang="en-US" sz="1100" b="1" dirty="0"/>
              <a:t>NASA Plan for Increasing Access to the Results of Scientific Research </a:t>
            </a:r>
            <a:r>
              <a:rPr lang="en-US" sz="1100" dirty="0"/>
              <a:t>served as the Agency’s response:</a:t>
            </a:r>
          </a:p>
          <a:p>
            <a:pPr marL="171450" indent="-171450">
              <a:buFont typeface="Arial" panose="020B0604020202020204" pitchFamily="34" charset="0"/>
              <a:buChar char="•"/>
            </a:pPr>
            <a:r>
              <a:rPr lang="en-US" sz="1100" dirty="0"/>
              <a:t>Data Management Plans</a:t>
            </a:r>
          </a:p>
          <a:p>
            <a:pPr marL="171450" indent="-171450">
              <a:buFont typeface="Arial" panose="020B0604020202020204" pitchFamily="34" charset="0"/>
              <a:buChar char="•"/>
            </a:pPr>
            <a:r>
              <a:rPr lang="en-US" sz="1100" dirty="0"/>
              <a:t>Catalog of Datasets</a:t>
            </a:r>
          </a:p>
          <a:p>
            <a:pPr marL="171450" indent="-171450">
              <a:buFont typeface="Arial" panose="020B0604020202020204" pitchFamily="34" charset="0"/>
              <a:buChar char="•"/>
            </a:pPr>
            <a:r>
              <a:rPr lang="en-US" sz="1100" dirty="0"/>
              <a:t>Adopt NIH’s PMC for Accepted Manuscripts (NASA </a:t>
            </a:r>
            <a:r>
              <a:rPr lang="en-US" sz="1100" dirty="0" err="1"/>
              <a:t>PubSpace</a:t>
            </a:r>
            <a:r>
              <a:rPr lang="en-US" sz="1100" dirty="0"/>
              <a:t>)</a:t>
            </a:r>
          </a:p>
        </p:txBody>
      </p:sp>
      <p:sp>
        <p:nvSpPr>
          <p:cNvPr id="10" name="TextBox 9"/>
          <p:cNvSpPr txBox="1"/>
          <p:nvPr/>
        </p:nvSpPr>
        <p:spPr>
          <a:xfrm rot="20068866">
            <a:off x="5121656" y="3923406"/>
            <a:ext cx="718457" cy="369332"/>
          </a:xfrm>
          <a:prstGeom prst="rect">
            <a:avLst/>
          </a:prstGeom>
          <a:solidFill>
            <a:schemeClr val="bg1"/>
          </a:solid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rPr>
              <a:t>2014</a:t>
            </a:r>
          </a:p>
        </p:txBody>
      </p:sp>
      <p:sp>
        <p:nvSpPr>
          <p:cNvPr id="3" name="Rectangle 2"/>
          <p:cNvSpPr/>
          <p:nvPr/>
        </p:nvSpPr>
        <p:spPr>
          <a:xfrm>
            <a:off x="6296027" y="4592941"/>
            <a:ext cx="2532124" cy="1446550"/>
          </a:xfrm>
          <a:prstGeom prst="rect">
            <a:avLst/>
          </a:prstGeom>
        </p:spPr>
        <p:txBody>
          <a:bodyPr wrap="square">
            <a:spAutoFit/>
          </a:bodyPr>
          <a:lstStyle/>
          <a:p>
            <a:r>
              <a:rPr lang="en-US" sz="1100" dirty="0">
                <a:hlinkClick r:id="rId7"/>
              </a:rPr>
              <a:t>https://go.nasa.gov/2TDZaJO</a:t>
            </a:r>
            <a:endParaRPr lang="en-US" sz="1100" dirty="0"/>
          </a:p>
          <a:p>
            <a:endParaRPr lang="en-US" sz="1100" dirty="0"/>
          </a:p>
          <a:p>
            <a:r>
              <a:rPr lang="en-US" sz="1100" b="1" dirty="0"/>
              <a:t>NPD 2230.1  Research Data and Publication Access</a:t>
            </a:r>
            <a:r>
              <a:rPr lang="en-US" sz="1100" dirty="0"/>
              <a:t> is the key NASA policy document directing the implementation of the NASA Plan and laying out responsibilities</a:t>
            </a:r>
          </a:p>
          <a:p>
            <a:endParaRPr lang="en-US" sz="1100" dirty="0"/>
          </a:p>
        </p:txBody>
      </p:sp>
      <p:pic>
        <p:nvPicPr>
          <p:cNvPr id="11" name="Picture 10"/>
          <p:cNvPicPr>
            <a:picLocks noChangeAspect="1"/>
          </p:cNvPicPr>
          <p:nvPr/>
        </p:nvPicPr>
        <p:blipFill>
          <a:blip r:embed="rId8"/>
          <a:stretch>
            <a:fillRect/>
          </a:stretch>
        </p:blipFill>
        <p:spPr>
          <a:xfrm>
            <a:off x="6296026" y="1195151"/>
            <a:ext cx="2525138" cy="3286392"/>
          </a:xfrm>
          <a:prstGeom prst="rect">
            <a:avLst/>
          </a:prstGeom>
          <a:ln>
            <a:solidFill>
              <a:schemeClr val="accent1"/>
            </a:solidFill>
          </a:ln>
        </p:spPr>
      </p:pic>
      <p:sp>
        <p:nvSpPr>
          <p:cNvPr id="12" name="TextBox 11"/>
          <p:cNvSpPr txBox="1"/>
          <p:nvPr/>
        </p:nvSpPr>
        <p:spPr>
          <a:xfrm rot="20068866">
            <a:off x="8065182" y="3975469"/>
            <a:ext cx="718457" cy="369332"/>
          </a:xfrm>
          <a:prstGeom prst="rect">
            <a:avLst/>
          </a:prstGeom>
          <a:solidFill>
            <a:schemeClr val="bg1"/>
          </a:solid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rPr>
              <a:t>2016</a:t>
            </a:r>
          </a:p>
        </p:txBody>
      </p:sp>
      <p:pic>
        <p:nvPicPr>
          <p:cNvPr id="13" name="Picture 12"/>
          <p:cNvPicPr>
            <a:picLocks noChangeAspect="1"/>
          </p:cNvPicPr>
          <p:nvPr/>
        </p:nvPicPr>
        <p:blipFill rotWithShape="1">
          <a:blip r:embed="rId9"/>
          <a:srcRect t="-25967" b="25967"/>
          <a:stretch/>
        </p:blipFill>
        <p:spPr>
          <a:xfrm>
            <a:off x="9183680" y="-3919"/>
            <a:ext cx="2522545" cy="4475937"/>
          </a:xfrm>
          <a:prstGeom prst="rect">
            <a:avLst/>
          </a:prstGeom>
          <a:noFill/>
          <a:ln>
            <a:noFill/>
          </a:ln>
        </p:spPr>
      </p:pic>
      <p:sp>
        <p:nvSpPr>
          <p:cNvPr id="15" name="Rectangle 14"/>
          <p:cNvSpPr/>
          <p:nvPr/>
        </p:nvSpPr>
        <p:spPr>
          <a:xfrm>
            <a:off x="9166224" y="4577708"/>
            <a:ext cx="2540001" cy="1615827"/>
          </a:xfrm>
          <a:prstGeom prst="rect">
            <a:avLst/>
          </a:prstGeom>
        </p:spPr>
        <p:txBody>
          <a:bodyPr wrap="square">
            <a:spAutoFit/>
          </a:bodyPr>
          <a:lstStyle/>
          <a:p>
            <a:r>
              <a:rPr lang="en-US" sz="1100" dirty="0">
                <a:hlinkClick r:id="rId10"/>
              </a:rPr>
              <a:t>https://go.nasa.gov/2SiRXCw</a:t>
            </a:r>
            <a:endParaRPr lang="en-US" sz="1100" dirty="0"/>
          </a:p>
          <a:p>
            <a:endParaRPr lang="en-US" sz="1100" dirty="0"/>
          </a:p>
          <a:p>
            <a:r>
              <a:rPr lang="en-US" sz="1100" b="1" dirty="0"/>
              <a:t>Research Access Website and “</a:t>
            </a:r>
            <a:r>
              <a:rPr lang="en-US" sz="1100" b="1" dirty="0" err="1"/>
              <a:t>PubSpace</a:t>
            </a:r>
            <a:r>
              <a:rPr lang="en-US" sz="1100" b="1" dirty="0"/>
              <a:t>” </a:t>
            </a:r>
            <a:r>
              <a:rPr lang="en-US" sz="1100" dirty="0"/>
              <a:t>are the first pieces in implementing the plan and keys to realizing a full Open Science architecture.</a:t>
            </a:r>
          </a:p>
          <a:p>
            <a:endParaRPr lang="en-US" sz="1100" dirty="0"/>
          </a:p>
          <a:p>
            <a:endParaRPr lang="en-US" sz="1100" dirty="0"/>
          </a:p>
        </p:txBody>
      </p:sp>
      <p:sp>
        <p:nvSpPr>
          <p:cNvPr id="16" name="TextBox 15"/>
          <p:cNvSpPr txBox="1"/>
          <p:nvPr/>
        </p:nvSpPr>
        <p:spPr>
          <a:xfrm rot="20068866">
            <a:off x="10802649" y="3923406"/>
            <a:ext cx="718457" cy="369332"/>
          </a:xfrm>
          <a:prstGeom prst="rect">
            <a:avLst/>
          </a:prstGeom>
          <a:solidFill>
            <a:schemeClr val="bg1"/>
          </a:solid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rPr>
              <a:t>2016</a:t>
            </a:r>
          </a:p>
        </p:txBody>
      </p:sp>
      <p:sp>
        <p:nvSpPr>
          <p:cNvPr id="17" name="Right Arrow 16"/>
          <p:cNvSpPr/>
          <p:nvPr/>
        </p:nvSpPr>
        <p:spPr>
          <a:xfrm>
            <a:off x="2886075" y="2543175"/>
            <a:ext cx="590550" cy="552450"/>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810250" y="2543175"/>
            <a:ext cx="590550" cy="552450"/>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8734425" y="2543175"/>
            <a:ext cx="590550" cy="552450"/>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2137972"/>
      </p:ext>
    </p:extLst>
  </p:cSld>
  <p:clrMapOvr>
    <a:masterClrMapping/>
  </p:clrMapOvr>
  <mc:AlternateContent xmlns:mc="http://schemas.openxmlformats.org/markup-compatibility/2006" xmlns:p14="http://schemas.microsoft.com/office/powerpoint/2010/main">
    <mc:Choice Requires="p14">
      <p:transition spd="slow" p14:dur="2000" advTm="89636"/>
    </mc:Choice>
    <mc:Fallback xmlns="">
      <p:transition spd="slow" advTm="8963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3">
                    <a:lumMod val="50000"/>
                  </a:schemeClr>
                </a:solidFill>
              </a:rPr>
              <a:t>Research Access Project</a:t>
            </a:r>
          </a:p>
        </p:txBody>
      </p:sp>
      <p:sp>
        <p:nvSpPr>
          <p:cNvPr id="3" name="Content Placeholder 2"/>
          <p:cNvSpPr>
            <a:spLocks noGrp="1"/>
          </p:cNvSpPr>
          <p:nvPr>
            <p:ph idx="1"/>
          </p:nvPr>
        </p:nvSpPr>
        <p:spPr/>
        <p:txBody>
          <a:bodyPr lIns="91440" tIns="45720" rIns="91440" bIns="45720" anchor="t"/>
          <a:lstStyle/>
          <a:p>
            <a:pPr fontAlgn="base"/>
            <a:r>
              <a:rPr lang="en-US" b="1" dirty="0"/>
              <a:t>Project: </a:t>
            </a:r>
            <a:r>
              <a:rPr lang="en-US" dirty="0"/>
              <a:t>The Research Access (RA) Project sets out to fulfill objectives set out in the NPD 2230.1 “Research Data and Publication Access”</a:t>
            </a:r>
          </a:p>
          <a:p>
            <a:endParaRPr lang="en-US" sz="1100" dirty="0"/>
          </a:p>
          <a:p>
            <a:pPr fontAlgn="base"/>
            <a:r>
              <a:rPr lang="en-US" b="1" dirty="0"/>
              <a:t>Description: </a:t>
            </a:r>
            <a:r>
              <a:rPr lang="en-US" dirty="0"/>
              <a:t>The focus Research Access going forth is “</a:t>
            </a:r>
            <a:r>
              <a:rPr lang="en-US" dirty="0">
                <a:solidFill>
                  <a:schemeClr val="accent4">
                    <a:lumMod val="50000"/>
                  </a:schemeClr>
                </a:solidFill>
              </a:rPr>
              <a:t>to ensure public access to scientific peer-reviewed publications and unclassified, digital, scientific and technical, development data sets arising from NASA-funded research, development and technology (RD&amp;T) programs, unless otherwise restricted by U.S. statue, regulation, or Agency policy.”</a:t>
            </a:r>
          </a:p>
        </p:txBody>
      </p:sp>
    </p:spTree>
    <p:extLst>
      <p:ext uri="{BB962C8B-B14F-4D97-AF65-F5344CB8AC3E}">
        <p14:creationId xmlns:p14="http://schemas.microsoft.com/office/powerpoint/2010/main" val="823328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8F6A7-8ED2-404F-88EA-5CCBD4938A5A}"/>
              </a:ext>
            </a:extLst>
          </p:cNvPr>
          <p:cNvSpPr>
            <a:spLocks noGrp="1"/>
          </p:cNvSpPr>
          <p:nvPr>
            <p:ph type="title"/>
          </p:nvPr>
        </p:nvSpPr>
        <p:spPr/>
        <p:txBody>
          <a:bodyPr/>
          <a:lstStyle/>
          <a:p>
            <a:r>
              <a:rPr lang="en-US" dirty="0">
                <a:solidFill>
                  <a:schemeClr val="accent6">
                    <a:lumMod val="50000"/>
                  </a:schemeClr>
                </a:solidFill>
              </a:rPr>
              <a:t>Research Access Scope</a:t>
            </a:r>
            <a:br>
              <a:rPr lang="en-US" dirty="0">
                <a:solidFill>
                  <a:schemeClr val="accent6">
                    <a:lumMod val="50000"/>
                  </a:schemeClr>
                </a:solidFill>
              </a:rPr>
            </a:br>
            <a:r>
              <a:rPr lang="en-US" dirty="0">
                <a:solidFill>
                  <a:schemeClr val="accent6">
                    <a:lumMod val="50000"/>
                  </a:schemeClr>
                </a:solidFill>
              </a:rPr>
              <a:t>Main Elements*</a:t>
            </a:r>
          </a:p>
        </p:txBody>
      </p:sp>
      <p:graphicFrame>
        <p:nvGraphicFramePr>
          <p:cNvPr id="4" name="Content Placeholder 3">
            <a:extLst>
              <a:ext uri="{FF2B5EF4-FFF2-40B4-BE49-F238E27FC236}">
                <a16:creationId xmlns:a16="http://schemas.microsoft.com/office/drawing/2014/main" id="{DAD5BFE9-F42B-4602-A05E-7B367AF0A346}"/>
              </a:ext>
            </a:extLst>
          </p:cNvPr>
          <p:cNvGraphicFramePr>
            <a:graphicFrameLocks noGrp="1"/>
          </p:cNvGraphicFramePr>
          <p:nvPr>
            <p:ph idx="1"/>
            <p:extLst>
              <p:ext uri="{D42A27DB-BD31-4B8C-83A1-F6EECF244321}">
                <p14:modId xmlns:p14="http://schemas.microsoft.com/office/powerpoint/2010/main" val="25135970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87926884-F82A-43E7-B0C7-57A87594762B}"/>
              </a:ext>
            </a:extLst>
          </p:cNvPr>
          <p:cNvSpPr/>
          <p:nvPr/>
        </p:nvSpPr>
        <p:spPr>
          <a:xfrm>
            <a:off x="4338320" y="6133515"/>
            <a:ext cx="8524240" cy="276999"/>
          </a:xfrm>
          <a:prstGeom prst="rect">
            <a:avLst/>
          </a:prstGeom>
        </p:spPr>
        <p:txBody>
          <a:bodyPr wrap="square">
            <a:spAutoFit/>
          </a:bodyPr>
          <a:lstStyle/>
          <a:p>
            <a:pPr lvl="0">
              <a:defRPr/>
            </a:pPr>
            <a:r>
              <a:rPr lang="en-US" sz="1200" dirty="0"/>
              <a:t>*Derived from: NP-2015-05-1796-HQ </a:t>
            </a:r>
            <a:r>
              <a:rPr lang="en-US" sz="1200" dirty="0">
                <a:hlinkClick r:id="rId8"/>
              </a:rPr>
              <a:t>NASA Plan for Increasing Access to the Results of Scientific Research</a:t>
            </a:r>
            <a:endParaRPr lang="en-US" sz="1200" dirty="0"/>
          </a:p>
        </p:txBody>
      </p:sp>
    </p:spTree>
    <p:extLst>
      <p:ext uri="{BB962C8B-B14F-4D97-AF65-F5344CB8AC3E}">
        <p14:creationId xmlns:p14="http://schemas.microsoft.com/office/powerpoint/2010/main" val="3084233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27231529"/>
              </p:ext>
            </p:extLst>
          </p:nvPr>
        </p:nvGraphicFramePr>
        <p:xfrm>
          <a:off x="1049905" y="1436952"/>
          <a:ext cx="9971535" cy="4740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141402" y="365126"/>
            <a:ext cx="11948997" cy="1071826"/>
          </a:xfrm>
        </p:spPr>
        <p:txBody>
          <a:bodyPr/>
          <a:lstStyle/>
          <a:p>
            <a:r>
              <a:rPr lang="en-US" sz="4000" dirty="0">
                <a:solidFill>
                  <a:schemeClr val="accent2">
                    <a:lumMod val="50000"/>
                  </a:schemeClr>
                </a:solidFill>
              </a:rPr>
              <a:t>Research Access Project Goals</a:t>
            </a:r>
            <a:br>
              <a:rPr lang="en-US" sz="4000" dirty="0">
                <a:solidFill>
                  <a:srgbClr val="002060"/>
                </a:solidFill>
              </a:rPr>
            </a:br>
            <a:r>
              <a:rPr lang="en-US" sz="1300" i="1" dirty="0">
                <a:solidFill>
                  <a:srgbClr val="002060"/>
                </a:solidFill>
              </a:rPr>
              <a:t>“Promoting the full and open sharing of data with the research communities, private industry, academia, and the general public is a longstanding core value of NASA, and this policy supports NASA's open access culture to data and publications of all the scientific research that NASA sponsors.” </a:t>
            </a:r>
            <a:r>
              <a:rPr lang="en-US" sz="1300" dirty="0">
                <a:solidFill>
                  <a:srgbClr val="002060"/>
                </a:solidFill>
              </a:rPr>
              <a:t>[NPD 2230.1, 1.b] </a:t>
            </a:r>
            <a:br>
              <a:rPr lang="en-US" sz="1300" dirty="0">
                <a:solidFill>
                  <a:srgbClr val="002060"/>
                </a:solidFill>
              </a:rPr>
            </a:br>
            <a:endParaRPr lang="en-US" sz="1300" dirty="0">
              <a:solidFill>
                <a:srgbClr val="002060"/>
              </a:solidFill>
            </a:endParaRPr>
          </a:p>
        </p:txBody>
      </p:sp>
      <p:sp>
        <p:nvSpPr>
          <p:cNvPr id="2" name="Rectangle 1"/>
          <p:cNvSpPr/>
          <p:nvPr/>
        </p:nvSpPr>
        <p:spPr>
          <a:xfrm>
            <a:off x="1422701" y="1941162"/>
            <a:ext cx="458780" cy="923330"/>
          </a:xfrm>
          <a:prstGeom prst="rect">
            <a:avLst/>
          </a:prstGeom>
          <a:noFill/>
          <a:ln>
            <a:noFill/>
          </a:ln>
          <a:effectLst/>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00B050"/>
                </a:solidFill>
                <a:effectLst>
                  <a:outerShdw blurRad="12700" dist="38100" dir="2700000" algn="tl" rotWithShape="0">
                    <a:srgbClr val="5795F3">
                      <a:lumMod val="60000"/>
                      <a:lumOff val="40000"/>
                    </a:srgbClr>
                  </a:outerShdw>
                </a:effectLst>
                <a:uLnTx/>
                <a:uFillTx/>
                <a:latin typeface="Garamond"/>
                <a:ea typeface="+mn-ea"/>
                <a:cs typeface="+mn-cs"/>
              </a:rPr>
              <a:t>1</a:t>
            </a:r>
            <a:endParaRPr kumimoji="0" lang="en-US" sz="5400" b="1" i="0" u="none" strike="noStrike" kern="1200" cap="none" spc="0" normalizeH="0" baseline="0" noProof="0" dirty="0">
              <a:ln w="9525">
                <a:solidFill>
                  <a:srgbClr val="5795F3">
                    <a:lumMod val="50000"/>
                  </a:srgbClr>
                </a:solidFill>
                <a:prstDash val="solid"/>
              </a:ln>
              <a:solidFill>
                <a:srgbClr val="00B050"/>
              </a:solidFill>
              <a:effectLst>
                <a:outerShdw blurRad="12700" dist="38100" dir="2700000" algn="tl" rotWithShape="0">
                  <a:srgbClr val="5795F3">
                    <a:lumMod val="60000"/>
                    <a:lumOff val="40000"/>
                  </a:srgbClr>
                </a:outerShdw>
              </a:effectLst>
              <a:uLnTx/>
              <a:uFillTx/>
              <a:latin typeface="Garamond"/>
              <a:ea typeface="+mn-ea"/>
              <a:cs typeface="+mn-cs"/>
            </a:endParaRPr>
          </a:p>
        </p:txBody>
      </p:sp>
      <p:sp>
        <p:nvSpPr>
          <p:cNvPr id="6" name="Rectangle 5"/>
          <p:cNvSpPr/>
          <p:nvPr/>
        </p:nvSpPr>
        <p:spPr>
          <a:xfrm>
            <a:off x="1760037" y="3345292"/>
            <a:ext cx="510075"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5795F3">
                    <a:lumMod val="50000"/>
                  </a:srgbClr>
                </a:solidFill>
                <a:effectLst>
                  <a:outerShdw blurRad="12700" dist="38100" dir="2700000" algn="tl" rotWithShape="0">
                    <a:srgbClr val="5795F3">
                      <a:lumMod val="60000"/>
                      <a:lumOff val="40000"/>
                    </a:srgbClr>
                  </a:outerShdw>
                </a:effectLst>
                <a:uLnTx/>
                <a:uFillTx/>
                <a:latin typeface="Garamond"/>
                <a:ea typeface="+mn-ea"/>
                <a:cs typeface="+mn-cs"/>
              </a:rPr>
              <a:t>2</a:t>
            </a:r>
          </a:p>
        </p:txBody>
      </p:sp>
      <p:sp>
        <p:nvSpPr>
          <p:cNvPr id="8" name="Rectangle 7"/>
          <p:cNvSpPr/>
          <p:nvPr/>
        </p:nvSpPr>
        <p:spPr>
          <a:xfrm>
            <a:off x="1422701" y="4772832"/>
            <a:ext cx="510076"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5795F3">
                    <a:lumMod val="50000"/>
                  </a:srgbClr>
                </a:solidFill>
                <a:effectLst>
                  <a:outerShdw blurRad="12700" dist="38100" dir="2700000" algn="tl" rotWithShape="0">
                    <a:srgbClr val="5795F3">
                      <a:lumMod val="60000"/>
                      <a:lumOff val="40000"/>
                    </a:srgbClr>
                  </a:outerShdw>
                </a:effectLst>
                <a:uLnTx/>
                <a:uFillTx/>
                <a:latin typeface="Garamond"/>
                <a:ea typeface="+mn-ea"/>
                <a:cs typeface="+mn-cs"/>
              </a:rPr>
              <a:t>3</a:t>
            </a:r>
          </a:p>
        </p:txBody>
      </p:sp>
      <p:sp>
        <p:nvSpPr>
          <p:cNvPr id="3" name="TextBox 2"/>
          <p:cNvSpPr txBox="1"/>
          <p:nvPr/>
        </p:nvSpPr>
        <p:spPr>
          <a:xfrm>
            <a:off x="2547312" y="2735560"/>
            <a:ext cx="8171487" cy="369332"/>
          </a:xfrm>
          <a:prstGeom prst="rect">
            <a:avLst/>
          </a:prstGeom>
          <a:solidFill>
            <a:srgbClr val="E5F4D4"/>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Garamond"/>
                <a:ea typeface="+mn-ea"/>
                <a:cs typeface="+mn-cs"/>
              </a:rPr>
              <a:t>Create External Submission Portal for STI/RA Deliverables-(PID-Enabled)</a:t>
            </a:r>
          </a:p>
        </p:txBody>
      </p:sp>
      <p:sp>
        <p:nvSpPr>
          <p:cNvPr id="9" name="TextBox 8">
            <a:extLst>
              <a:ext uri="{FF2B5EF4-FFF2-40B4-BE49-F238E27FC236}">
                <a16:creationId xmlns:a16="http://schemas.microsoft.com/office/drawing/2014/main" id="{D40B0BE4-C399-46FC-B8EC-6850A18694FD}"/>
              </a:ext>
            </a:extLst>
          </p:cNvPr>
          <p:cNvSpPr txBox="1"/>
          <p:nvPr/>
        </p:nvSpPr>
        <p:spPr>
          <a:xfrm>
            <a:off x="2699712" y="4206020"/>
            <a:ext cx="8171487" cy="369332"/>
          </a:xfrm>
          <a:prstGeom prst="rect">
            <a:avLst/>
          </a:prstGeom>
          <a:solidFill>
            <a:schemeClr val="accent4">
              <a:lumMod val="40000"/>
              <a:lumOff val="60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A439A"/>
                </a:solidFill>
                <a:effectLst/>
                <a:uLnTx/>
                <a:uFillTx/>
                <a:latin typeface="Garamond"/>
                <a:ea typeface="+mn-ea"/>
                <a:cs typeface="+mn-cs"/>
              </a:rPr>
              <a:t>Build on PIDs for discovery</a:t>
            </a:r>
          </a:p>
        </p:txBody>
      </p:sp>
      <p:sp>
        <p:nvSpPr>
          <p:cNvPr id="10" name="TextBox 9">
            <a:extLst>
              <a:ext uri="{FF2B5EF4-FFF2-40B4-BE49-F238E27FC236}">
                <a16:creationId xmlns:a16="http://schemas.microsoft.com/office/drawing/2014/main" id="{9A7801EE-D04C-4469-B43E-3A2F2D73DC25}"/>
              </a:ext>
            </a:extLst>
          </p:cNvPr>
          <p:cNvSpPr txBox="1"/>
          <p:nvPr/>
        </p:nvSpPr>
        <p:spPr>
          <a:xfrm>
            <a:off x="2547311" y="5643435"/>
            <a:ext cx="8171487" cy="369332"/>
          </a:xfrm>
          <a:prstGeom prst="rect">
            <a:avLst/>
          </a:prstGeom>
          <a:solidFill>
            <a:schemeClr val="accent4">
              <a:lumMod val="40000"/>
              <a:lumOff val="60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A439A"/>
                </a:solidFill>
                <a:effectLst/>
                <a:uLnTx/>
                <a:uFillTx/>
                <a:latin typeface="Garamond"/>
                <a:ea typeface="+mn-ea"/>
                <a:cs typeface="+mn-cs"/>
              </a:rPr>
              <a:t>Build on PIDs for research management</a:t>
            </a:r>
          </a:p>
        </p:txBody>
      </p:sp>
      <p:sp>
        <p:nvSpPr>
          <p:cNvPr id="11" name="Oval 10">
            <a:extLst>
              <a:ext uri="{FF2B5EF4-FFF2-40B4-BE49-F238E27FC236}">
                <a16:creationId xmlns:a16="http://schemas.microsoft.com/office/drawing/2014/main" id="{BB3C7F2A-9D98-4CDE-8E9B-A8528A0BA305}"/>
              </a:ext>
            </a:extLst>
          </p:cNvPr>
          <p:cNvSpPr/>
          <p:nvPr/>
        </p:nvSpPr>
        <p:spPr>
          <a:xfrm rot="20176641">
            <a:off x="9988165" y="1748736"/>
            <a:ext cx="1459043" cy="1465810"/>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latin typeface="+mj-lt"/>
              </a:rPr>
              <a:t>Plan: </a:t>
            </a:r>
            <a:r>
              <a:rPr lang="en-US" sz="1400" b="1" dirty="0">
                <a:solidFill>
                  <a:srgbClr val="FFFF00"/>
                </a:solidFill>
                <a:latin typeface="+mj-lt"/>
              </a:rPr>
              <a:t>Minimum Viable Product</a:t>
            </a:r>
            <a:endParaRPr lang="en-US" sz="1600" b="1" dirty="0">
              <a:solidFill>
                <a:srgbClr val="FFFF00"/>
              </a:solidFill>
              <a:latin typeface="+mj-lt"/>
            </a:endParaRPr>
          </a:p>
        </p:txBody>
      </p:sp>
    </p:spTree>
    <p:extLst>
      <p:ext uri="{BB962C8B-B14F-4D97-AF65-F5344CB8AC3E}">
        <p14:creationId xmlns:p14="http://schemas.microsoft.com/office/powerpoint/2010/main" val="2870334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D895-1251-41F6-9D57-1780BD5949B9}"/>
              </a:ext>
            </a:extLst>
          </p:cNvPr>
          <p:cNvSpPr>
            <a:spLocks noGrp="1"/>
          </p:cNvSpPr>
          <p:nvPr>
            <p:ph type="title"/>
          </p:nvPr>
        </p:nvSpPr>
        <p:spPr/>
        <p:txBody>
          <a:bodyPr/>
          <a:lstStyle/>
          <a:p>
            <a:r>
              <a:rPr lang="en-US" dirty="0">
                <a:solidFill>
                  <a:srgbClr val="002060"/>
                </a:solidFill>
              </a:rPr>
              <a:t>External Submission Portal</a:t>
            </a:r>
            <a:br>
              <a:rPr lang="en-US" dirty="0">
                <a:solidFill>
                  <a:srgbClr val="002060"/>
                </a:solidFill>
              </a:rPr>
            </a:br>
            <a:r>
              <a:rPr lang="en-US" sz="2400" dirty="0">
                <a:solidFill>
                  <a:srgbClr val="002060"/>
                </a:solidFill>
              </a:rPr>
              <a:t>(Enabled by Persistent Identifiers)</a:t>
            </a:r>
            <a:endParaRPr lang="en-US" dirty="0">
              <a:solidFill>
                <a:srgbClr val="002060"/>
              </a:solidFill>
            </a:endParaRPr>
          </a:p>
        </p:txBody>
      </p:sp>
      <p:sp>
        <p:nvSpPr>
          <p:cNvPr id="3" name="Content Placeholder 2">
            <a:extLst>
              <a:ext uri="{FF2B5EF4-FFF2-40B4-BE49-F238E27FC236}">
                <a16:creationId xmlns:a16="http://schemas.microsoft.com/office/drawing/2014/main" id="{D09E1EA0-054A-4E59-9632-8737F6F5072A}"/>
              </a:ext>
            </a:extLst>
          </p:cNvPr>
          <p:cNvSpPr>
            <a:spLocks noGrp="1"/>
          </p:cNvSpPr>
          <p:nvPr>
            <p:ph idx="1"/>
          </p:nvPr>
        </p:nvSpPr>
        <p:spPr/>
        <p:txBody>
          <a:bodyPr/>
          <a:lstStyle/>
          <a:p>
            <a:r>
              <a:rPr lang="en-US" dirty="0"/>
              <a:t>Description: NASA-supported interface that allows researchers without NASA network identities to submit research deliverables defined in NPR 2200.2 (STI) and NPD 2230.1 (RA).  </a:t>
            </a:r>
          </a:p>
          <a:p>
            <a:endParaRPr lang="en-US" dirty="0"/>
          </a:p>
          <a:p>
            <a:r>
              <a:rPr lang="en-US" dirty="0"/>
              <a:t>Functionality: </a:t>
            </a:r>
          </a:p>
          <a:p>
            <a:pPr marL="1143000" lvl="1" indent="-457200"/>
            <a:r>
              <a:rPr lang="en-US" dirty="0"/>
              <a:t>Leverage ORCID and guest.nasa.gov as login credentials</a:t>
            </a:r>
          </a:p>
          <a:p>
            <a:pPr marL="1143000" lvl="1" indent="-457200"/>
            <a:r>
              <a:rPr lang="en-US" dirty="0"/>
              <a:t>Associate funding award/code with each submission</a:t>
            </a:r>
          </a:p>
          <a:p>
            <a:pPr marL="1143000" lvl="1" indent="-457200"/>
            <a:r>
              <a:rPr lang="en-US" dirty="0"/>
              <a:t>Curate for public release (NASA and partners) </a:t>
            </a:r>
          </a:p>
          <a:p>
            <a:pPr marL="1143000" lvl="1" indent="-457200"/>
            <a:r>
              <a:rPr lang="en-US" dirty="0"/>
              <a:t>Assign DOI for each public-released, NASA version</a:t>
            </a:r>
          </a:p>
        </p:txBody>
      </p:sp>
    </p:spTree>
    <p:extLst>
      <p:ext uri="{BB962C8B-B14F-4D97-AF65-F5344CB8AC3E}">
        <p14:creationId xmlns:p14="http://schemas.microsoft.com/office/powerpoint/2010/main" val="2658496849"/>
      </p:ext>
    </p:extLst>
  </p:cSld>
  <p:clrMapOvr>
    <a:masterClrMapping/>
  </p:clrMapOvr>
</p:sld>
</file>

<file path=ppt/theme/theme1.xml><?xml version="1.0" encoding="utf-8"?>
<a:theme xmlns:a="http://schemas.openxmlformats.org/drawingml/2006/main" name="1_Office Theme">
  <a:themeElements>
    <a:clrScheme name="Custom 2">
      <a:dk1>
        <a:srgbClr val="0A439A"/>
      </a:dk1>
      <a:lt1>
        <a:sysClr val="window" lastClr="FFFFFF"/>
      </a:lt1>
      <a:dk2>
        <a:srgbClr val="0A439A"/>
      </a:dk2>
      <a:lt2>
        <a:srgbClr val="FFFFFF"/>
      </a:lt2>
      <a:accent1>
        <a:srgbClr val="0A439A"/>
      </a:accent1>
      <a:accent2>
        <a:srgbClr val="0A439A"/>
      </a:accent2>
      <a:accent3>
        <a:srgbClr val="0A439A"/>
      </a:accent3>
      <a:accent4>
        <a:srgbClr val="0A439A"/>
      </a:accent4>
      <a:accent5>
        <a:srgbClr val="EF932D"/>
      </a:accent5>
      <a:accent6>
        <a:srgbClr val="0A439A"/>
      </a:accent6>
      <a:hlink>
        <a:srgbClr val="0E57C4"/>
      </a:hlink>
      <a:folHlink>
        <a:srgbClr val="70369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Slide Deck V2" id="{DEBDF8AC-0AC5-45D8-A446-AB5CC3493363}" vid="{A660B7B2-1F2E-4DC6-9A21-F48510D1E182}"/>
    </a:ext>
  </a:extLst>
</a:theme>
</file>

<file path=ppt/theme/theme2.xml><?xml version="1.0" encoding="utf-8"?>
<a:theme xmlns:a="http://schemas.openxmlformats.org/drawingml/2006/main" name="Office Theme">
  <a:themeElements>
    <a:clrScheme name="Custom 1">
      <a:dk1>
        <a:srgbClr val="0A439A"/>
      </a:dk1>
      <a:lt1>
        <a:sysClr val="window" lastClr="FFFFFF"/>
      </a:lt1>
      <a:dk2>
        <a:srgbClr val="0A439A"/>
      </a:dk2>
      <a:lt2>
        <a:srgbClr val="FFFFFF"/>
      </a:lt2>
      <a:accent1>
        <a:srgbClr val="5795F3"/>
      </a:accent1>
      <a:accent2>
        <a:srgbClr val="5795F3"/>
      </a:accent2>
      <a:accent3>
        <a:srgbClr val="5795F3"/>
      </a:accent3>
      <a:accent4>
        <a:srgbClr val="5795F3"/>
      </a:accent4>
      <a:accent5>
        <a:srgbClr val="F1A149"/>
      </a:accent5>
      <a:accent6>
        <a:srgbClr val="0A439A"/>
      </a:accent6>
      <a:hlink>
        <a:srgbClr val="0E57C4"/>
      </a:hlink>
      <a:folHlink>
        <a:srgbClr val="70369A"/>
      </a:folHlink>
    </a:clrScheme>
    <a:fontScheme name="Custom 1">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Slide Deck V2" id="{DEBDF8AC-0AC5-45D8-A446-AB5CC3493363}" vid="{A660B7B2-1F2E-4DC6-9A21-F48510D1E18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61AEA350961D489479B783C9628802" ma:contentTypeVersion="9" ma:contentTypeDescription="Create a new document." ma:contentTypeScope="" ma:versionID="34a19600c567aeca98bd861647ff5a20">
  <xsd:schema xmlns:xsd="http://www.w3.org/2001/XMLSchema" xmlns:xs="http://www.w3.org/2001/XMLSchema" xmlns:p="http://schemas.microsoft.com/office/2006/metadata/properties" xmlns:ns3="0b2b0f63-6c94-478f-a07d-f6b05a6d1322" xmlns:ns4="574fc92c-e315-4b97-ad41-48f588500d77" targetNamespace="http://schemas.microsoft.com/office/2006/metadata/properties" ma:root="true" ma:fieldsID="5a7b980bd839acd75d3002dc7ea96384" ns3:_="" ns4:_="">
    <xsd:import namespace="0b2b0f63-6c94-478f-a07d-f6b05a6d1322"/>
    <xsd:import namespace="574fc92c-e315-4b97-ad41-48f588500d7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2b0f63-6c94-478f-a07d-f6b05a6d13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4fc92c-e315-4b97-ad41-48f588500d7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27B0A4-D0D9-4495-B8F9-A7E66BB7842B}">
  <ds:schemaRefs>
    <ds:schemaRef ds:uri="http://purl.org/dc/terms/"/>
    <ds:schemaRef ds:uri="http://schemas.microsoft.com/office/2006/documentManagement/types"/>
    <ds:schemaRef ds:uri="http://purl.org/dc/elements/1.1/"/>
    <ds:schemaRef ds:uri="0b2b0f63-6c94-478f-a07d-f6b05a6d1322"/>
    <ds:schemaRef ds:uri="http://schemas.microsoft.com/office/infopath/2007/PartnerControls"/>
    <ds:schemaRef ds:uri="http://schemas.openxmlformats.org/package/2006/metadata/core-properties"/>
    <ds:schemaRef ds:uri="http://purl.org/dc/dcmitype/"/>
    <ds:schemaRef ds:uri="http://schemas.microsoft.com/office/2006/metadata/properties"/>
    <ds:schemaRef ds:uri="574fc92c-e315-4b97-ad41-48f588500d77"/>
    <ds:schemaRef ds:uri="http://www.w3.org/XML/1998/namespace"/>
  </ds:schemaRefs>
</ds:datastoreItem>
</file>

<file path=customXml/itemProps2.xml><?xml version="1.0" encoding="utf-8"?>
<ds:datastoreItem xmlns:ds="http://schemas.openxmlformats.org/officeDocument/2006/customXml" ds:itemID="{898A810A-2D4B-4962-8D9F-899DEFA244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2b0f63-6c94-478f-a07d-f6b05a6d1322"/>
    <ds:schemaRef ds:uri="574fc92c-e315-4b97-ad41-48f588500d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536D24-1252-4086-B100-1E73F523EB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3407</TotalTime>
  <Words>2444</Words>
  <Application>Microsoft Office PowerPoint</Application>
  <PresentationFormat>Widescreen</PresentationFormat>
  <Paragraphs>186</Paragraphs>
  <Slides>19</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Garamond</vt:lpstr>
      <vt:lpstr>Times New Roman</vt:lpstr>
      <vt:lpstr>1_Office Theme</vt:lpstr>
      <vt:lpstr>Office Theme</vt:lpstr>
      <vt:lpstr>NASA Research Access  and Persistent Identifiers</vt:lpstr>
      <vt:lpstr>NASA’s Scientific and Technical Information Program (STI)</vt:lpstr>
      <vt:lpstr>STI is Integral to NASA’s R&amp;D Success</vt:lpstr>
      <vt:lpstr>PowerPoint Presentation</vt:lpstr>
      <vt:lpstr>Emphasis on Public Access In Policy</vt:lpstr>
      <vt:lpstr>Research Access Project</vt:lpstr>
      <vt:lpstr>Research Access Scope Main Elements*</vt:lpstr>
      <vt:lpstr>Research Access Project Goals “Promoting the full and open sharing of data with the research communities, private industry, academia, and the general public is a longstanding core value of NASA, and this policy supports NASA's open access culture to data and publications of all the scientific research that NASA sponsors.” [NPD 2230.1, 1.b]  </vt:lpstr>
      <vt:lpstr>External Submission Portal (Enabled by Persistent Identifiers)</vt:lpstr>
      <vt:lpstr>Persistent Identifier Services (PIDS) Project Roadmap &amp; Delivery Goals</vt:lpstr>
      <vt:lpstr>Persistent Identifier Services (PIDS) Extend Services</vt:lpstr>
      <vt:lpstr>Next Steps</vt:lpstr>
      <vt:lpstr>Discussion</vt:lpstr>
      <vt:lpstr>PowerPoint Presentation</vt:lpstr>
      <vt:lpstr>What’s a PID?</vt:lpstr>
      <vt:lpstr>DataCite – datacite.org</vt:lpstr>
      <vt:lpstr>ORCID – orcid.org</vt:lpstr>
      <vt:lpstr>Commonly Used Acronyms</vt:lpstr>
      <vt:lpstr>Commonly Used Terms and 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Access</dc:title>
  <dc:creator>Edwards-Bodmer, Bill (LARC-B704)[LAMPS 2]</dc:creator>
  <cp:lastModifiedBy>Steeman, Gerald A (LARC-B704)</cp:lastModifiedBy>
  <cp:revision>17</cp:revision>
  <dcterms:created xsi:type="dcterms:W3CDTF">2020-09-22T13:20:40Z</dcterms:created>
  <dcterms:modified xsi:type="dcterms:W3CDTF">2021-02-23T13:45:45Z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0x0101002B61AEA350961D489479B783C9628802</vt:lpwstr>
  </property>
</Properties>
</file>