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93" r:id="rId5"/>
    <p:sldId id="326" r:id="rId6"/>
    <p:sldId id="305" r:id="rId7"/>
    <p:sldId id="303" r:id="rId8"/>
    <p:sldId id="304" r:id="rId9"/>
    <p:sldId id="311" r:id="rId10"/>
    <p:sldId id="296" r:id="rId11"/>
    <p:sldId id="306" r:id="rId12"/>
    <p:sldId id="308" r:id="rId13"/>
    <p:sldId id="309" r:id="rId14"/>
    <p:sldId id="310" r:id="rId15"/>
    <p:sldId id="314" r:id="rId16"/>
    <p:sldId id="329" r:id="rId17"/>
    <p:sldId id="344" r:id="rId18"/>
    <p:sldId id="345" r:id="rId19"/>
    <p:sldId id="327" r:id="rId20"/>
    <p:sldId id="328" r:id="rId21"/>
    <p:sldId id="346" r:id="rId22"/>
    <p:sldId id="347" r:id="rId23"/>
    <p:sldId id="341" r:id="rId24"/>
    <p:sldId id="349" r:id="rId25"/>
    <p:sldId id="351" r:id="rId26"/>
    <p:sldId id="333" r:id="rId27"/>
    <p:sldId id="352" r:id="rId28"/>
    <p:sldId id="319" r:id="rId29"/>
    <p:sldId id="334" r:id="rId30"/>
    <p:sldId id="335" r:id="rId31"/>
    <p:sldId id="321" r:id="rId32"/>
    <p:sldId id="337" r:id="rId33"/>
    <p:sldId id="348" r:id="rId34"/>
    <p:sldId id="355" r:id="rId35"/>
    <p:sldId id="270" r:id="rId36"/>
    <p:sldId id="356" r:id="rId37"/>
    <p:sldId id="257" r:id="rId38"/>
    <p:sldId id="317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Wong" initials="MW" lastIdx="2" clrIdx="0">
    <p:extLst>
      <p:ext uri="{19B8F6BF-5375-455C-9EA6-DF929625EA0E}">
        <p15:presenceInfo xmlns:p15="http://schemas.microsoft.com/office/powerpoint/2012/main" userId="S-1-5-21-124786348-1789985679-91453608-32712" providerId="AD"/>
      </p:ext>
    </p:extLst>
  </p:cmAuthor>
  <p:cmAuthor id="2" name="Megan Wong" initials="MW [2]" lastIdx="3" clrIdx="1">
    <p:extLst>
      <p:ext uri="{19B8F6BF-5375-455C-9EA6-DF929625EA0E}">
        <p15:presenceInfo xmlns:p15="http://schemas.microsoft.com/office/powerpoint/2012/main" userId="S::Mrwong@federation.edu.au::d6f3be56-5bc7-4fb2-ba32-ea369b2d05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59B"/>
    <a:srgbClr val="97BF0D"/>
    <a:srgbClr val="DAA600"/>
    <a:srgbClr val="00354A"/>
    <a:srgbClr val="00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E97E6-36A4-4E23-9F87-1F40681F0284}" v="18" dt="2020-11-24T22:12:10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2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Wong" userId="d6f3be56-5bc7-4fb2-ba32-ea369b2d057e" providerId="ADAL" clId="{090E97E6-36A4-4E23-9F87-1F40681F0284}"/>
    <pc:docChg chg="undo custSel addSld modSld">
      <pc:chgData name="Megan Wong" userId="d6f3be56-5bc7-4fb2-ba32-ea369b2d057e" providerId="ADAL" clId="{090E97E6-36A4-4E23-9F87-1F40681F0284}" dt="2020-11-24T22:12:14.126" v="17" actId="1076"/>
      <pc:docMkLst>
        <pc:docMk/>
      </pc:docMkLst>
      <pc:sldChg chg="addSp delSp modSp">
        <pc:chgData name="Megan Wong" userId="d6f3be56-5bc7-4fb2-ba32-ea369b2d057e" providerId="ADAL" clId="{090E97E6-36A4-4E23-9F87-1F40681F0284}" dt="2020-11-18T22:45:54.303" v="15"/>
        <pc:sldMkLst>
          <pc:docMk/>
          <pc:sldMk cId="4149590836" sldId="257"/>
        </pc:sldMkLst>
        <pc:grpChg chg="add del mod">
          <ac:chgData name="Megan Wong" userId="d6f3be56-5bc7-4fb2-ba32-ea369b2d057e" providerId="ADAL" clId="{090E97E6-36A4-4E23-9F87-1F40681F0284}" dt="2020-11-18T22:45:54.303" v="15"/>
          <ac:grpSpMkLst>
            <pc:docMk/>
            <pc:sldMk cId="4149590836" sldId="257"/>
            <ac:grpSpMk id="2" creationId="{0CE4A2CE-E024-4E62-BF79-91CF59A110B3}"/>
          </ac:grpSpMkLst>
        </pc:grpChg>
        <pc:picChg chg="add del mod">
          <ac:chgData name="Megan Wong" userId="d6f3be56-5bc7-4fb2-ba32-ea369b2d057e" providerId="ADAL" clId="{090E97E6-36A4-4E23-9F87-1F40681F0284}" dt="2020-11-18T22:45:54.303" v="15"/>
          <ac:picMkLst>
            <pc:docMk/>
            <pc:sldMk cId="4149590836" sldId="257"/>
            <ac:picMk id="5" creationId="{52AEA635-4940-4608-980B-CEBC4DFAB775}"/>
          </ac:picMkLst>
        </pc:picChg>
        <pc:picChg chg="add del mod">
          <ac:chgData name="Megan Wong" userId="d6f3be56-5bc7-4fb2-ba32-ea369b2d057e" providerId="ADAL" clId="{090E97E6-36A4-4E23-9F87-1F40681F0284}" dt="2020-11-18T22:45:54.303" v="15"/>
          <ac:picMkLst>
            <pc:docMk/>
            <pc:sldMk cId="4149590836" sldId="257"/>
            <ac:picMk id="6" creationId="{BF5EC112-26D6-49B3-9622-603679713F10}"/>
          </ac:picMkLst>
        </pc:picChg>
        <pc:picChg chg="add del mod">
          <ac:chgData name="Megan Wong" userId="d6f3be56-5bc7-4fb2-ba32-ea369b2d057e" providerId="ADAL" clId="{090E97E6-36A4-4E23-9F87-1F40681F0284}" dt="2020-11-18T22:45:54.303" v="15"/>
          <ac:picMkLst>
            <pc:docMk/>
            <pc:sldMk cId="4149590836" sldId="257"/>
            <ac:picMk id="7" creationId="{7B78F3CD-E66C-44A3-A4C1-FD112064ABEE}"/>
          </ac:picMkLst>
        </pc:picChg>
      </pc:sldChg>
      <pc:sldChg chg="addSp modSp">
        <pc:chgData name="Megan Wong" userId="d6f3be56-5bc7-4fb2-ba32-ea369b2d057e" providerId="ADAL" clId="{090E97E6-36A4-4E23-9F87-1F40681F0284}" dt="2020-11-24T22:12:14.126" v="17" actId="1076"/>
        <pc:sldMkLst>
          <pc:docMk/>
          <pc:sldMk cId="1070517711" sldId="345"/>
        </pc:sldMkLst>
        <pc:picChg chg="add mod">
          <ac:chgData name="Megan Wong" userId="d6f3be56-5bc7-4fb2-ba32-ea369b2d057e" providerId="ADAL" clId="{090E97E6-36A4-4E23-9F87-1F40681F0284}" dt="2020-11-24T22:12:14.126" v="17" actId="1076"/>
          <ac:picMkLst>
            <pc:docMk/>
            <pc:sldMk cId="1070517711" sldId="345"/>
            <ac:picMk id="2" creationId="{C199F881-B701-44A1-8C27-EF8482F955EF}"/>
          </ac:picMkLst>
        </pc:picChg>
      </pc:sldChg>
      <pc:sldChg chg="addSp delSp modSp add">
        <pc:chgData name="Megan Wong" userId="d6f3be56-5bc7-4fb2-ba32-ea369b2d057e" providerId="ADAL" clId="{090E97E6-36A4-4E23-9F87-1F40681F0284}" dt="2020-11-18T22:45:17.283" v="11" actId="478"/>
        <pc:sldMkLst>
          <pc:docMk/>
          <pc:sldMk cId="3110232599" sldId="356"/>
        </pc:sldMkLst>
        <pc:spChg chg="del">
          <ac:chgData name="Megan Wong" userId="d6f3be56-5bc7-4fb2-ba32-ea369b2d057e" providerId="ADAL" clId="{090E97E6-36A4-4E23-9F87-1F40681F0284}" dt="2020-11-18T22:44:40.055" v="1" actId="478"/>
          <ac:spMkLst>
            <pc:docMk/>
            <pc:sldMk cId="3110232599" sldId="356"/>
            <ac:spMk id="3" creationId="{00000000-0000-0000-0000-000000000000}"/>
          </ac:spMkLst>
        </pc:spChg>
        <pc:spChg chg="mod">
          <ac:chgData name="Megan Wong" userId="d6f3be56-5bc7-4fb2-ba32-ea369b2d057e" providerId="ADAL" clId="{090E97E6-36A4-4E23-9F87-1F40681F0284}" dt="2020-11-18T22:44:54.473" v="7" actId="1076"/>
          <ac:spMkLst>
            <pc:docMk/>
            <pc:sldMk cId="3110232599" sldId="356"/>
            <ac:spMk id="10" creationId="{00000000-0000-0000-0000-000000000000}"/>
          </ac:spMkLst>
        </pc:spChg>
        <pc:spChg chg="add del">
          <ac:chgData name="Megan Wong" userId="d6f3be56-5bc7-4fb2-ba32-ea369b2d057e" providerId="ADAL" clId="{090E97E6-36A4-4E23-9F87-1F40681F0284}" dt="2020-11-18T22:45:17.283" v="11" actId="478"/>
          <ac:spMkLst>
            <pc:docMk/>
            <pc:sldMk cId="3110232599" sldId="356"/>
            <ac:spMk id="14" creationId="{00000000-0000-0000-0000-000000000000}"/>
          </ac:spMkLst>
        </pc:spChg>
        <pc:spChg chg="mod">
          <ac:chgData name="Megan Wong" userId="d6f3be56-5bc7-4fb2-ba32-ea369b2d057e" providerId="ADAL" clId="{090E97E6-36A4-4E23-9F87-1F40681F0284}" dt="2020-11-18T22:44:46.295" v="3" actId="1076"/>
          <ac:spMkLst>
            <pc:docMk/>
            <pc:sldMk cId="3110232599" sldId="356"/>
            <ac:spMk id="15" creationId="{00000000-0000-0000-0000-000000000000}"/>
          </ac:spMkLst>
        </pc:spChg>
        <pc:spChg chg="mod">
          <ac:chgData name="Megan Wong" userId="d6f3be56-5bc7-4fb2-ba32-ea369b2d057e" providerId="ADAL" clId="{090E97E6-36A4-4E23-9F87-1F40681F0284}" dt="2020-11-18T22:44:49.999" v="5" actId="1076"/>
          <ac:spMkLst>
            <pc:docMk/>
            <pc:sldMk cId="3110232599" sldId="356"/>
            <ac:spMk id="16" creationId="{00000000-0000-0000-0000-000000000000}"/>
          </ac:spMkLst>
        </pc:spChg>
        <pc:grpChg chg="mod">
          <ac:chgData name="Megan Wong" userId="d6f3be56-5bc7-4fb2-ba32-ea369b2d057e" providerId="ADAL" clId="{090E97E6-36A4-4E23-9F87-1F40681F0284}" dt="2020-11-18T22:44:47.738" v="4" actId="1076"/>
          <ac:grpSpMkLst>
            <pc:docMk/>
            <pc:sldMk cId="3110232599" sldId="356"/>
            <ac:grpSpMk id="7" creationId="{00000000-0000-0000-0000-000000000000}"/>
          </ac:grpSpMkLst>
        </pc:grpChg>
        <pc:picChg chg="mod">
          <ac:chgData name="Megan Wong" userId="d6f3be56-5bc7-4fb2-ba32-ea369b2d057e" providerId="ADAL" clId="{090E97E6-36A4-4E23-9F87-1F40681F0284}" dt="2020-11-18T22:44:44.034" v="2" actId="1076"/>
          <ac:picMkLst>
            <pc:docMk/>
            <pc:sldMk cId="3110232599" sldId="356"/>
            <ac:picMk id="8" creationId="{00000000-0000-0000-0000-000000000000}"/>
          </ac:picMkLst>
        </pc:picChg>
        <pc:picChg chg="mod">
          <ac:chgData name="Megan Wong" userId="d6f3be56-5bc7-4fb2-ba32-ea369b2d057e" providerId="ADAL" clId="{090E97E6-36A4-4E23-9F87-1F40681F0284}" dt="2020-11-18T22:44:56.049" v="8" actId="1076"/>
          <ac:picMkLst>
            <pc:docMk/>
            <pc:sldMk cId="3110232599" sldId="356"/>
            <ac:picMk id="11" creationId="{00000000-0000-0000-0000-000000000000}"/>
          </ac:picMkLst>
        </pc:picChg>
        <pc:picChg chg="mod">
          <ac:chgData name="Megan Wong" userId="d6f3be56-5bc7-4fb2-ba32-ea369b2d057e" providerId="ADAL" clId="{090E97E6-36A4-4E23-9F87-1F40681F0284}" dt="2020-11-18T22:44:57.826" v="9" actId="1076"/>
          <ac:picMkLst>
            <pc:docMk/>
            <pc:sldMk cId="3110232599" sldId="356"/>
            <ac:picMk id="13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A172C-FC35-4DD7-B61D-158565D67B7E}" type="doc">
      <dgm:prSet loTypeId="urn:microsoft.com/office/officeart/2011/layout/HexagonRadial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25C71A-8DD4-4A51-8A18-37339DEAC451}">
      <dgm:prSet phldrT="[Text]" custT="1"/>
      <dgm:spPr/>
      <dgm:t>
        <a:bodyPr/>
        <a:lstStyle/>
        <a:p>
          <a:r>
            <a:rPr lang="en-US" sz="2400"/>
            <a:t>VAS</a:t>
          </a:r>
          <a:endParaRPr lang="en-US" sz="1200"/>
        </a:p>
      </dgm:t>
    </dgm:pt>
    <dgm:pt modelId="{42E799BE-1EEF-4AE8-BA94-CED812548CBE}" type="parTrans" cxnId="{5A6D9050-0378-409A-9630-9FAEBC7AA469}">
      <dgm:prSet/>
      <dgm:spPr/>
      <dgm:t>
        <a:bodyPr/>
        <a:lstStyle/>
        <a:p>
          <a:endParaRPr lang="en-US"/>
        </a:p>
      </dgm:t>
    </dgm:pt>
    <dgm:pt modelId="{AE8BECCD-8C1B-47BB-8475-0BE854EEEF01}" type="sibTrans" cxnId="{5A6D9050-0378-409A-9630-9FAEBC7AA469}">
      <dgm:prSet/>
      <dgm:spPr/>
      <dgm:t>
        <a:bodyPr/>
        <a:lstStyle/>
        <a:p>
          <a:endParaRPr lang="en-US"/>
        </a:p>
      </dgm:t>
    </dgm:pt>
    <dgm:pt modelId="{A9004EE1-F225-4EDD-8918-5DB449FAD44F}">
      <dgm:prSet phldrT="[Text]"/>
      <dgm:spPr/>
      <dgm:t>
        <a:bodyPr/>
        <a:lstStyle/>
        <a:p>
          <a:r>
            <a:rPr lang="en-US"/>
            <a:t>grower groups</a:t>
          </a:r>
        </a:p>
      </dgm:t>
    </dgm:pt>
    <dgm:pt modelId="{04F57A1A-64E2-43E0-A9A4-037FD180A8F9}" type="parTrans" cxnId="{0D730653-D520-4DB6-A510-F22B398A7FC0}">
      <dgm:prSet/>
      <dgm:spPr>
        <a:ln>
          <a:solidFill>
            <a:schemeClr val="accent1">
              <a:lumMod val="75000"/>
            </a:schemeClr>
          </a:solidFill>
          <a:headEnd type="triangle"/>
          <a:tailEnd type="triangle"/>
        </a:ln>
      </dgm:spPr>
      <dgm:t>
        <a:bodyPr/>
        <a:lstStyle/>
        <a:p>
          <a:endParaRPr lang="en-US"/>
        </a:p>
      </dgm:t>
    </dgm:pt>
    <dgm:pt modelId="{2D8DAA62-2A26-4300-AD2E-3648E8D20161}" type="sibTrans" cxnId="{0D730653-D520-4DB6-A510-F22B398A7FC0}">
      <dgm:prSet/>
      <dgm:spPr/>
      <dgm:t>
        <a:bodyPr/>
        <a:lstStyle/>
        <a:p>
          <a:endParaRPr lang="en-US"/>
        </a:p>
      </dgm:t>
    </dgm:pt>
    <dgm:pt modelId="{BAA6DF92-A34E-40A6-BB17-C6C3442D04A0}">
      <dgm:prSet phldrT="[Text]"/>
      <dgm:spPr/>
      <dgm:t>
        <a:bodyPr/>
        <a:lstStyle/>
        <a:p>
          <a:r>
            <a:rPr lang="en-US"/>
            <a:t>farmers</a:t>
          </a:r>
        </a:p>
      </dgm:t>
    </dgm:pt>
    <dgm:pt modelId="{2DA4211C-9138-4A4F-8D2D-9F689EC2733C}" type="parTrans" cxnId="{5DA7A3F8-6A28-4735-9B54-3E1BAE7F6670}">
      <dgm:prSet/>
      <dgm:spPr>
        <a:ln>
          <a:solidFill>
            <a:schemeClr val="accent1">
              <a:lumMod val="75000"/>
            </a:schemeClr>
          </a:solidFill>
          <a:headEnd type="triangle"/>
          <a:tailEnd type="triangle"/>
        </a:ln>
      </dgm:spPr>
      <dgm:t>
        <a:bodyPr/>
        <a:lstStyle/>
        <a:p>
          <a:endParaRPr lang="en-US"/>
        </a:p>
      </dgm:t>
    </dgm:pt>
    <dgm:pt modelId="{4CF4D4A3-3528-4525-BEC9-BF7BFB6E6701}" type="sibTrans" cxnId="{5DA7A3F8-6A28-4735-9B54-3E1BAE7F6670}">
      <dgm:prSet/>
      <dgm:spPr/>
      <dgm:t>
        <a:bodyPr/>
        <a:lstStyle/>
        <a:p>
          <a:endParaRPr lang="en-US"/>
        </a:p>
      </dgm:t>
    </dgm:pt>
    <dgm:pt modelId="{F4AAFBF5-DE44-41F5-A9A9-05238156F716}">
      <dgm:prSet phldrT="[Text]"/>
      <dgm:spPr/>
      <dgm:t>
        <a:bodyPr/>
        <a:lstStyle/>
        <a:p>
          <a:r>
            <a:rPr lang="en-US"/>
            <a:t>researchers</a:t>
          </a:r>
        </a:p>
      </dgm:t>
    </dgm:pt>
    <dgm:pt modelId="{3C6EDA38-1338-479E-8A31-D809A60BDDD6}" type="parTrans" cxnId="{C9041103-9407-47B1-AB41-3AB6F6F9B7E1}">
      <dgm:prSet/>
      <dgm:spPr>
        <a:ln>
          <a:solidFill>
            <a:schemeClr val="accent1">
              <a:lumMod val="75000"/>
            </a:schemeClr>
          </a:solidFill>
          <a:headEnd type="triangle"/>
          <a:tailEnd type="triangle"/>
        </a:ln>
      </dgm:spPr>
      <dgm:t>
        <a:bodyPr/>
        <a:lstStyle/>
        <a:p>
          <a:endParaRPr lang="en-US"/>
        </a:p>
      </dgm:t>
    </dgm:pt>
    <dgm:pt modelId="{E476C08D-C307-4518-9BA8-5129722534DD}" type="sibTrans" cxnId="{C9041103-9407-47B1-AB41-3AB6F6F9B7E1}">
      <dgm:prSet/>
      <dgm:spPr/>
      <dgm:t>
        <a:bodyPr/>
        <a:lstStyle/>
        <a:p>
          <a:endParaRPr lang="en-US"/>
        </a:p>
      </dgm:t>
    </dgm:pt>
    <dgm:pt modelId="{A7414109-813B-4529-B7A2-7F65BD3156EF}">
      <dgm:prSet phldrT="[Text]"/>
      <dgm:spPr/>
      <dgm:t>
        <a:bodyPr/>
        <a:lstStyle/>
        <a:p>
          <a:r>
            <a:rPr lang="en-US"/>
            <a:t>agronomists</a:t>
          </a:r>
        </a:p>
      </dgm:t>
    </dgm:pt>
    <dgm:pt modelId="{586F4658-3A53-4F4F-A10B-D50A300DB241}" type="parTrans" cxnId="{207C40C4-DC73-42CE-8065-1D5452F7E15B}">
      <dgm:prSet/>
      <dgm:spPr>
        <a:ln>
          <a:solidFill>
            <a:schemeClr val="accent1">
              <a:lumMod val="75000"/>
            </a:schemeClr>
          </a:solidFill>
          <a:headEnd type="triangle"/>
          <a:tailEnd type="triangle"/>
        </a:ln>
      </dgm:spPr>
      <dgm:t>
        <a:bodyPr/>
        <a:lstStyle/>
        <a:p>
          <a:endParaRPr lang="en-US"/>
        </a:p>
      </dgm:t>
    </dgm:pt>
    <dgm:pt modelId="{F4F0C85F-FAD1-4377-9AD6-72CFFBF1D615}" type="sibTrans" cxnId="{207C40C4-DC73-42CE-8065-1D5452F7E15B}">
      <dgm:prSet/>
      <dgm:spPr/>
      <dgm:t>
        <a:bodyPr/>
        <a:lstStyle/>
        <a:p>
          <a:endParaRPr lang="en-US"/>
        </a:p>
      </dgm:t>
    </dgm:pt>
    <dgm:pt modelId="{96ED4B67-26BA-494D-B73D-2D4968B35912}">
      <dgm:prSet/>
      <dgm:spPr/>
      <dgm:t>
        <a:bodyPr/>
        <a:lstStyle/>
        <a:p>
          <a:r>
            <a:rPr lang="en-US"/>
            <a:t>agribusiness</a:t>
          </a:r>
        </a:p>
      </dgm:t>
    </dgm:pt>
    <dgm:pt modelId="{D96AA326-93FD-4D9C-BDE2-409B19F24BDC}" type="parTrans" cxnId="{07ECBF32-7C05-4838-9FFA-C4FE40FEED2A}">
      <dgm:prSet/>
      <dgm:spPr>
        <a:ln>
          <a:solidFill>
            <a:schemeClr val="accent1">
              <a:lumMod val="75000"/>
            </a:schemeClr>
          </a:solidFill>
          <a:headEnd type="triangle"/>
          <a:tailEnd type="triangle"/>
        </a:ln>
      </dgm:spPr>
      <dgm:t>
        <a:bodyPr/>
        <a:lstStyle/>
        <a:p>
          <a:endParaRPr lang="en-US"/>
        </a:p>
      </dgm:t>
    </dgm:pt>
    <dgm:pt modelId="{C737F1A4-D2E9-4CB6-8F40-F08288853863}" type="sibTrans" cxnId="{07ECBF32-7C05-4838-9FFA-C4FE40FEED2A}">
      <dgm:prSet/>
      <dgm:spPr/>
      <dgm:t>
        <a:bodyPr/>
        <a:lstStyle/>
        <a:p>
          <a:endParaRPr lang="en-US"/>
        </a:p>
      </dgm:t>
    </dgm:pt>
    <dgm:pt modelId="{12D836A4-3D95-43CA-BCE7-A636DE5B25E6}">
      <dgm:prSet/>
      <dgm:spPr/>
      <dgm:t>
        <a:bodyPr/>
        <a:lstStyle/>
        <a:p>
          <a:r>
            <a:rPr lang="en-US"/>
            <a:t>government</a:t>
          </a:r>
        </a:p>
      </dgm:t>
    </dgm:pt>
    <dgm:pt modelId="{455F1AB1-CF51-4904-9B36-AF080AC75C5C}" type="parTrans" cxnId="{859DBD6A-7429-4358-B127-4B585118CD7F}">
      <dgm:prSet/>
      <dgm:spPr>
        <a:ln>
          <a:solidFill>
            <a:schemeClr val="accent1">
              <a:lumMod val="75000"/>
            </a:schemeClr>
          </a:solidFill>
          <a:headEnd type="triangle"/>
          <a:tailEnd type="triangle"/>
        </a:ln>
      </dgm:spPr>
      <dgm:t>
        <a:bodyPr/>
        <a:lstStyle/>
        <a:p>
          <a:endParaRPr lang="en-US"/>
        </a:p>
      </dgm:t>
    </dgm:pt>
    <dgm:pt modelId="{50D70079-25C9-47AB-9718-DCA1F9DB40D4}" type="sibTrans" cxnId="{859DBD6A-7429-4358-B127-4B585118CD7F}">
      <dgm:prSet/>
      <dgm:spPr/>
      <dgm:t>
        <a:bodyPr/>
        <a:lstStyle/>
        <a:p>
          <a:endParaRPr lang="en-US"/>
        </a:p>
      </dgm:t>
    </dgm:pt>
    <dgm:pt modelId="{E86FAB10-8153-4F03-92AD-4F33F80F7D6C}" type="pres">
      <dgm:prSet presAssocID="{354A172C-FC35-4DD7-B61D-158565D67B7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477D2A6-17ED-4A03-BDCE-46048B82DCB5}" type="pres">
      <dgm:prSet presAssocID="{1F25C71A-8DD4-4A51-8A18-37339DEAC451}" presName="Parent" presStyleLbl="node0" presStyleIdx="0" presStyleCnt="1">
        <dgm:presLayoutVars>
          <dgm:chMax val="6"/>
          <dgm:chPref val="6"/>
        </dgm:presLayoutVars>
      </dgm:prSet>
      <dgm:spPr/>
    </dgm:pt>
    <dgm:pt modelId="{3D7858E8-4800-4FBA-9C72-BEE541C1FFB2}" type="pres">
      <dgm:prSet presAssocID="{A9004EE1-F225-4EDD-8918-5DB449FAD44F}" presName="Accent1" presStyleCnt="0"/>
      <dgm:spPr/>
    </dgm:pt>
    <dgm:pt modelId="{ACC85CB3-E93C-4E06-B28E-DD395507A2F0}" type="pres">
      <dgm:prSet presAssocID="{A9004EE1-F225-4EDD-8918-5DB449FAD44F}" presName="Accent" presStyleLbl="bgShp" presStyleIdx="0" presStyleCnt="6"/>
      <dgm:spPr/>
    </dgm:pt>
    <dgm:pt modelId="{6064D885-15D5-4ED3-AF99-62D3A4224DE3}" type="pres">
      <dgm:prSet presAssocID="{A9004EE1-F225-4EDD-8918-5DB449FAD44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60587CD-4CF6-4314-BD37-619F37346BB7}" type="pres">
      <dgm:prSet presAssocID="{BAA6DF92-A34E-40A6-BB17-C6C3442D04A0}" presName="Accent2" presStyleCnt="0"/>
      <dgm:spPr/>
    </dgm:pt>
    <dgm:pt modelId="{ADBB6ACE-4D91-49DA-8D94-4EF7EDF4C690}" type="pres">
      <dgm:prSet presAssocID="{BAA6DF92-A34E-40A6-BB17-C6C3442D04A0}" presName="Accent" presStyleLbl="bgShp" presStyleIdx="1" presStyleCnt="6"/>
      <dgm:spPr>
        <a:solidFill>
          <a:schemeClr val="bg1"/>
        </a:solidFill>
      </dgm:spPr>
    </dgm:pt>
    <dgm:pt modelId="{F1221918-E12E-4D67-A585-4A05DC3603D0}" type="pres">
      <dgm:prSet presAssocID="{BAA6DF92-A34E-40A6-BB17-C6C3442D04A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ADDEBB6-DDA3-4AA7-938E-6686113E3B87}" type="pres">
      <dgm:prSet presAssocID="{96ED4B67-26BA-494D-B73D-2D4968B35912}" presName="Accent3" presStyleCnt="0"/>
      <dgm:spPr/>
    </dgm:pt>
    <dgm:pt modelId="{4736317D-DA4B-4706-8125-3B7C21F9B038}" type="pres">
      <dgm:prSet presAssocID="{96ED4B67-26BA-494D-B73D-2D4968B35912}" presName="Accent" presStyleLbl="bgShp" presStyleIdx="2" presStyleCnt="6"/>
      <dgm:spPr>
        <a:solidFill>
          <a:schemeClr val="bg1"/>
        </a:solidFill>
      </dgm:spPr>
    </dgm:pt>
    <dgm:pt modelId="{2EBF1335-6D7A-4A36-973F-949D99128CDE}" type="pres">
      <dgm:prSet presAssocID="{96ED4B67-26BA-494D-B73D-2D4968B3591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D67A3C7-ECFC-457A-AA2B-1750A6CA8065}" type="pres">
      <dgm:prSet presAssocID="{12D836A4-3D95-43CA-BCE7-A636DE5B25E6}" presName="Accent4" presStyleCnt="0"/>
      <dgm:spPr/>
    </dgm:pt>
    <dgm:pt modelId="{930BBCEC-F7FC-4E1F-A731-3A5F73025A15}" type="pres">
      <dgm:prSet presAssocID="{12D836A4-3D95-43CA-BCE7-A636DE5B25E6}" presName="Accent" presStyleLbl="bgShp" presStyleIdx="3" presStyleCnt="6"/>
      <dgm:spPr>
        <a:solidFill>
          <a:schemeClr val="bg1"/>
        </a:solidFill>
      </dgm:spPr>
    </dgm:pt>
    <dgm:pt modelId="{FC4F7B6F-FEAA-40EE-94E8-CD79554B6156}" type="pres">
      <dgm:prSet presAssocID="{12D836A4-3D95-43CA-BCE7-A636DE5B25E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D7997E6D-C8F3-4EBF-9D8B-B78A0748A305}" type="pres">
      <dgm:prSet presAssocID="{F4AAFBF5-DE44-41F5-A9A9-05238156F716}" presName="Accent5" presStyleCnt="0"/>
      <dgm:spPr/>
    </dgm:pt>
    <dgm:pt modelId="{6C1B0F4A-E595-408A-903E-0A7AC5CE7979}" type="pres">
      <dgm:prSet presAssocID="{F4AAFBF5-DE44-41F5-A9A9-05238156F716}" presName="Accent" presStyleLbl="bgShp" presStyleIdx="4" presStyleCnt="6"/>
      <dgm:spPr>
        <a:solidFill>
          <a:schemeClr val="bg1"/>
        </a:solidFill>
      </dgm:spPr>
    </dgm:pt>
    <dgm:pt modelId="{CC6A04C9-BB4E-438D-B537-4F5E79FA1C52}" type="pres">
      <dgm:prSet presAssocID="{F4AAFBF5-DE44-41F5-A9A9-05238156F71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FC1CB72-F8BF-47AB-B5B4-DAF818CDABA5}" type="pres">
      <dgm:prSet presAssocID="{A7414109-813B-4529-B7A2-7F65BD3156EF}" presName="Accent6" presStyleCnt="0"/>
      <dgm:spPr/>
    </dgm:pt>
    <dgm:pt modelId="{7920A664-38B5-4C22-9538-1F1C339E0FA2}" type="pres">
      <dgm:prSet presAssocID="{A7414109-813B-4529-B7A2-7F65BD3156EF}" presName="Accent" presStyleLbl="bgShp" presStyleIdx="5" presStyleCnt="6"/>
      <dgm:spPr>
        <a:solidFill>
          <a:schemeClr val="bg1"/>
        </a:solidFill>
      </dgm:spPr>
    </dgm:pt>
    <dgm:pt modelId="{F0C88750-351B-4E92-8A80-78385530221D}" type="pres">
      <dgm:prSet presAssocID="{A7414109-813B-4529-B7A2-7F65BD3156E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9041103-9407-47B1-AB41-3AB6F6F9B7E1}" srcId="{1F25C71A-8DD4-4A51-8A18-37339DEAC451}" destId="{F4AAFBF5-DE44-41F5-A9A9-05238156F716}" srcOrd="4" destOrd="0" parTransId="{3C6EDA38-1338-479E-8A31-D809A60BDDD6}" sibTransId="{E476C08D-C307-4518-9BA8-5129722534DD}"/>
    <dgm:cxn modelId="{DEFBF917-7E38-4C5F-8DB2-B78FBDA0076F}" type="presOf" srcId="{F4AAFBF5-DE44-41F5-A9A9-05238156F716}" destId="{CC6A04C9-BB4E-438D-B537-4F5E79FA1C52}" srcOrd="0" destOrd="0" presId="urn:microsoft.com/office/officeart/2011/layout/HexagonRadial"/>
    <dgm:cxn modelId="{07ECBF32-7C05-4838-9FFA-C4FE40FEED2A}" srcId="{1F25C71A-8DD4-4A51-8A18-37339DEAC451}" destId="{96ED4B67-26BA-494D-B73D-2D4968B35912}" srcOrd="2" destOrd="0" parTransId="{D96AA326-93FD-4D9C-BDE2-409B19F24BDC}" sibTransId="{C737F1A4-D2E9-4CB6-8F40-F08288853863}"/>
    <dgm:cxn modelId="{4357F535-2E15-4BA8-8200-B730F6D11695}" type="presOf" srcId="{BAA6DF92-A34E-40A6-BB17-C6C3442D04A0}" destId="{F1221918-E12E-4D67-A585-4A05DC3603D0}" srcOrd="0" destOrd="0" presId="urn:microsoft.com/office/officeart/2011/layout/HexagonRadial"/>
    <dgm:cxn modelId="{859DBD6A-7429-4358-B127-4B585118CD7F}" srcId="{1F25C71A-8DD4-4A51-8A18-37339DEAC451}" destId="{12D836A4-3D95-43CA-BCE7-A636DE5B25E6}" srcOrd="3" destOrd="0" parTransId="{455F1AB1-CF51-4904-9B36-AF080AC75C5C}" sibTransId="{50D70079-25C9-47AB-9718-DCA1F9DB40D4}"/>
    <dgm:cxn modelId="{5A6D9050-0378-409A-9630-9FAEBC7AA469}" srcId="{354A172C-FC35-4DD7-B61D-158565D67B7E}" destId="{1F25C71A-8DD4-4A51-8A18-37339DEAC451}" srcOrd="0" destOrd="0" parTransId="{42E799BE-1EEF-4AE8-BA94-CED812548CBE}" sibTransId="{AE8BECCD-8C1B-47BB-8475-0BE854EEEF01}"/>
    <dgm:cxn modelId="{0D730653-D520-4DB6-A510-F22B398A7FC0}" srcId="{1F25C71A-8DD4-4A51-8A18-37339DEAC451}" destId="{A9004EE1-F225-4EDD-8918-5DB449FAD44F}" srcOrd="0" destOrd="0" parTransId="{04F57A1A-64E2-43E0-A9A4-037FD180A8F9}" sibTransId="{2D8DAA62-2A26-4300-AD2E-3648E8D20161}"/>
    <dgm:cxn modelId="{90554F56-2DD2-4C4B-8C7E-C17E8A747BE7}" type="presOf" srcId="{96ED4B67-26BA-494D-B73D-2D4968B35912}" destId="{2EBF1335-6D7A-4A36-973F-949D99128CDE}" srcOrd="0" destOrd="0" presId="urn:microsoft.com/office/officeart/2011/layout/HexagonRadial"/>
    <dgm:cxn modelId="{2967957A-EB72-4CF8-AFE8-877A4D6A7A16}" type="presOf" srcId="{354A172C-FC35-4DD7-B61D-158565D67B7E}" destId="{E86FAB10-8153-4F03-92AD-4F33F80F7D6C}" srcOrd="0" destOrd="0" presId="urn:microsoft.com/office/officeart/2011/layout/HexagonRadial"/>
    <dgm:cxn modelId="{18F9C996-5190-4B30-8F84-BAAA7FB6A4B0}" type="presOf" srcId="{12D836A4-3D95-43CA-BCE7-A636DE5B25E6}" destId="{FC4F7B6F-FEAA-40EE-94E8-CD79554B6156}" srcOrd="0" destOrd="0" presId="urn:microsoft.com/office/officeart/2011/layout/HexagonRadial"/>
    <dgm:cxn modelId="{207C40C4-DC73-42CE-8065-1D5452F7E15B}" srcId="{1F25C71A-8DD4-4A51-8A18-37339DEAC451}" destId="{A7414109-813B-4529-B7A2-7F65BD3156EF}" srcOrd="5" destOrd="0" parTransId="{586F4658-3A53-4F4F-A10B-D50A300DB241}" sibTransId="{F4F0C85F-FAD1-4377-9AD6-72CFFBF1D615}"/>
    <dgm:cxn modelId="{BF8884CB-93F6-4521-A6E4-30E5E9886D90}" type="presOf" srcId="{1F25C71A-8DD4-4A51-8A18-37339DEAC451}" destId="{2477D2A6-17ED-4A03-BDCE-46048B82DCB5}" srcOrd="0" destOrd="0" presId="urn:microsoft.com/office/officeart/2011/layout/HexagonRadial"/>
    <dgm:cxn modelId="{3368C2D6-598D-4956-B53C-1C13E8D01072}" type="presOf" srcId="{A7414109-813B-4529-B7A2-7F65BD3156EF}" destId="{F0C88750-351B-4E92-8A80-78385530221D}" srcOrd="0" destOrd="0" presId="urn:microsoft.com/office/officeart/2011/layout/HexagonRadial"/>
    <dgm:cxn modelId="{F6F6D4EC-27DA-4AAD-87F9-2A6D3A5BBD25}" type="presOf" srcId="{A9004EE1-F225-4EDD-8918-5DB449FAD44F}" destId="{6064D885-15D5-4ED3-AF99-62D3A4224DE3}" srcOrd="0" destOrd="0" presId="urn:microsoft.com/office/officeart/2011/layout/HexagonRadial"/>
    <dgm:cxn modelId="{5DA7A3F8-6A28-4735-9B54-3E1BAE7F6670}" srcId="{1F25C71A-8DD4-4A51-8A18-37339DEAC451}" destId="{BAA6DF92-A34E-40A6-BB17-C6C3442D04A0}" srcOrd="1" destOrd="0" parTransId="{2DA4211C-9138-4A4F-8D2D-9F689EC2733C}" sibTransId="{4CF4D4A3-3528-4525-BEC9-BF7BFB6E6701}"/>
    <dgm:cxn modelId="{7429C91A-D882-47C3-9E47-66FC68254236}" type="presParOf" srcId="{E86FAB10-8153-4F03-92AD-4F33F80F7D6C}" destId="{2477D2A6-17ED-4A03-BDCE-46048B82DCB5}" srcOrd="0" destOrd="0" presId="urn:microsoft.com/office/officeart/2011/layout/HexagonRadial"/>
    <dgm:cxn modelId="{4D5A7691-DF69-4B42-94C3-9D3C6F541E0B}" type="presParOf" srcId="{E86FAB10-8153-4F03-92AD-4F33F80F7D6C}" destId="{3D7858E8-4800-4FBA-9C72-BEE541C1FFB2}" srcOrd="1" destOrd="0" presId="urn:microsoft.com/office/officeart/2011/layout/HexagonRadial"/>
    <dgm:cxn modelId="{57074D2A-B45C-42D4-B600-85D17DA48906}" type="presParOf" srcId="{3D7858E8-4800-4FBA-9C72-BEE541C1FFB2}" destId="{ACC85CB3-E93C-4E06-B28E-DD395507A2F0}" srcOrd="0" destOrd="0" presId="urn:microsoft.com/office/officeart/2011/layout/HexagonRadial"/>
    <dgm:cxn modelId="{C7499ED4-AAAE-4242-8F54-20457BC79469}" type="presParOf" srcId="{E86FAB10-8153-4F03-92AD-4F33F80F7D6C}" destId="{6064D885-15D5-4ED3-AF99-62D3A4224DE3}" srcOrd="2" destOrd="0" presId="urn:microsoft.com/office/officeart/2011/layout/HexagonRadial"/>
    <dgm:cxn modelId="{D1A93C7C-6CA9-46CC-B9F1-40115AC90AA9}" type="presParOf" srcId="{E86FAB10-8153-4F03-92AD-4F33F80F7D6C}" destId="{660587CD-4CF6-4314-BD37-619F37346BB7}" srcOrd="3" destOrd="0" presId="urn:microsoft.com/office/officeart/2011/layout/HexagonRadial"/>
    <dgm:cxn modelId="{7BC16B49-0DD7-4ABF-A068-AECC82F6A6A4}" type="presParOf" srcId="{660587CD-4CF6-4314-BD37-619F37346BB7}" destId="{ADBB6ACE-4D91-49DA-8D94-4EF7EDF4C690}" srcOrd="0" destOrd="0" presId="urn:microsoft.com/office/officeart/2011/layout/HexagonRadial"/>
    <dgm:cxn modelId="{D7CEB1D9-2165-4337-819D-12B9526C3426}" type="presParOf" srcId="{E86FAB10-8153-4F03-92AD-4F33F80F7D6C}" destId="{F1221918-E12E-4D67-A585-4A05DC3603D0}" srcOrd="4" destOrd="0" presId="urn:microsoft.com/office/officeart/2011/layout/HexagonRadial"/>
    <dgm:cxn modelId="{E35F5F77-7B90-4B5D-A445-A5811F8A8783}" type="presParOf" srcId="{E86FAB10-8153-4F03-92AD-4F33F80F7D6C}" destId="{CADDEBB6-DDA3-4AA7-938E-6686113E3B87}" srcOrd="5" destOrd="0" presId="urn:microsoft.com/office/officeart/2011/layout/HexagonRadial"/>
    <dgm:cxn modelId="{3F11BB6B-A47A-444D-A23A-2DFEA553FAFE}" type="presParOf" srcId="{CADDEBB6-DDA3-4AA7-938E-6686113E3B87}" destId="{4736317D-DA4B-4706-8125-3B7C21F9B038}" srcOrd="0" destOrd="0" presId="urn:microsoft.com/office/officeart/2011/layout/HexagonRadial"/>
    <dgm:cxn modelId="{3C0215B0-CF2F-47AD-8EB8-781AD9ABD717}" type="presParOf" srcId="{E86FAB10-8153-4F03-92AD-4F33F80F7D6C}" destId="{2EBF1335-6D7A-4A36-973F-949D99128CDE}" srcOrd="6" destOrd="0" presId="urn:microsoft.com/office/officeart/2011/layout/HexagonRadial"/>
    <dgm:cxn modelId="{E0831EC6-2BB2-4777-B7B1-D2B704BFB075}" type="presParOf" srcId="{E86FAB10-8153-4F03-92AD-4F33F80F7D6C}" destId="{6D67A3C7-ECFC-457A-AA2B-1750A6CA8065}" srcOrd="7" destOrd="0" presId="urn:microsoft.com/office/officeart/2011/layout/HexagonRadial"/>
    <dgm:cxn modelId="{933A6AA3-6462-418A-8561-25989DF923B6}" type="presParOf" srcId="{6D67A3C7-ECFC-457A-AA2B-1750A6CA8065}" destId="{930BBCEC-F7FC-4E1F-A731-3A5F73025A15}" srcOrd="0" destOrd="0" presId="urn:microsoft.com/office/officeart/2011/layout/HexagonRadial"/>
    <dgm:cxn modelId="{88CBFC19-67D8-4F64-9490-D0B58C178659}" type="presParOf" srcId="{E86FAB10-8153-4F03-92AD-4F33F80F7D6C}" destId="{FC4F7B6F-FEAA-40EE-94E8-CD79554B6156}" srcOrd="8" destOrd="0" presId="urn:microsoft.com/office/officeart/2011/layout/HexagonRadial"/>
    <dgm:cxn modelId="{135A5164-0C56-4F40-853A-A29D847242AA}" type="presParOf" srcId="{E86FAB10-8153-4F03-92AD-4F33F80F7D6C}" destId="{D7997E6D-C8F3-4EBF-9D8B-B78A0748A305}" srcOrd="9" destOrd="0" presId="urn:microsoft.com/office/officeart/2011/layout/HexagonRadial"/>
    <dgm:cxn modelId="{E1F97DF9-A583-40F9-B98B-0A5C247BE360}" type="presParOf" srcId="{D7997E6D-C8F3-4EBF-9D8B-B78A0748A305}" destId="{6C1B0F4A-E595-408A-903E-0A7AC5CE7979}" srcOrd="0" destOrd="0" presId="urn:microsoft.com/office/officeart/2011/layout/HexagonRadial"/>
    <dgm:cxn modelId="{663334B5-A7D4-48B4-90F9-676044F449A6}" type="presParOf" srcId="{E86FAB10-8153-4F03-92AD-4F33F80F7D6C}" destId="{CC6A04C9-BB4E-438D-B537-4F5E79FA1C52}" srcOrd="10" destOrd="0" presId="urn:microsoft.com/office/officeart/2011/layout/HexagonRadial"/>
    <dgm:cxn modelId="{3C0AA9BA-D525-4A3B-B48B-455B2790B437}" type="presParOf" srcId="{E86FAB10-8153-4F03-92AD-4F33F80F7D6C}" destId="{0FC1CB72-F8BF-47AB-B5B4-DAF818CDABA5}" srcOrd="11" destOrd="0" presId="urn:microsoft.com/office/officeart/2011/layout/HexagonRadial"/>
    <dgm:cxn modelId="{576CDB3B-38CD-456B-B756-BB28021DAB45}" type="presParOf" srcId="{0FC1CB72-F8BF-47AB-B5B4-DAF818CDABA5}" destId="{7920A664-38B5-4C22-9538-1F1C339E0FA2}" srcOrd="0" destOrd="0" presId="urn:microsoft.com/office/officeart/2011/layout/HexagonRadial"/>
    <dgm:cxn modelId="{C1E4C68D-464A-4800-98B3-B648C66D8041}" type="presParOf" srcId="{E86FAB10-8153-4F03-92AD-4F33F80F7D6C}" destId="{F0C88750-351B-4E92-8A80-78385530221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7D2A6-17ED-4A03-BDCE-46048B82DCB5}">
      <dsp:nvSpPr>
        <dsp:cNvPr id="0" name=""/>
        <dsp:cNvSpPr/>
      </dsp:nvSpPr>
      <dsp:spPr>
        <a:xfrm>
          <a:off x="1405968" y="853002"/>
          <a:ext cx="1084202" cy="93787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VAS</a:t>
          </a:r>
          <a:endParaRPr lang="en-US" sz="1200" kern="1200"/>
        </a:p>
      </dsp:txBody>
      <dsp:txXfrm>
        <a:off x="1585636" y="1008422"/>
        <a:ext cx="724866" cy="627039"/>
      </dsp:txXfrm>
    </dsp:sp>
    <dsp:sp modelId="{ADBB6ACE-4D91-49DA-8D94-4EF7EDF4C690}">
      <dsp:nvSpPr>
        <dsp:cNvPr id="0" name=""/>
        <dsp:cNvSpPr/>
      </dsp:nvSpPr>
      <dsp:spPr>
        <a:xfrm>
          <a:off x="2084887" y="404290"/>
          <a:ext cx="409066" cy="352464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64D885-15D5-4ED3-AF99-62D3A4224DE3}">
      <dsp:nvSpPr>
        <dsp:cNvPr id="0" name=""/>
        <dsp:cNvSpPr/>
      </dsp:nvSpPr>
      <dsp:spPr>
        <a:xfrm>
          <a:off x="1505838" y="0"/>
          <a:ext cx="888496" cy="76865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grower groups</a:t>
          </a:r>
        </a:p>
      </dsp:txBody>
      <dsp:txXfrm>
        <a:off x="1653081" y="127382"/>
        <a:ext cx="594010" cy="513889"/>
      </dsp:txXfrm>
    </dsp:sp>
    <dsp:sp modelId="{4736317D-DA4B-4706-8125-3B7C21F9B038}">
      <dsp:nvSpPr>
        <dsp:cNvPr id="0" name=""/>
        <dsp:cNvSpPr/>
      </dsp:nvSpPr>
      <dsp:spPr>
        <a:xfrm>
          <a:off x="2562299" y="1063211"/>
          <a:ext cx="409066" cy="352464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221918-E12E-4D67-A585-4A05DC3603D0}">
      <dsp:nvSpPr>
        <dsp:cNvPr id="0" name=""/>
        <dsp:cNvSpPr/>
      </dsp:nvSpPr>
      <dsp:spPr>
        <a:xfrm>
          <a:off x="2320693" y="472773"/>
          <a:ext cx="888496" cy="76865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farmers</a:t>
          </a:r>
        </a:p>
      </dsp:txBody>
      <dsp:txXfrm>
        <a:off x="2467936" y="600155"/>
        <a:ext cx="594010" cy="513889"/>
      </dsp:txXfrm>
    </dsp:sp>
    <dsp:sp modelId="{930BBCEC-F7FC-4E1F-A731-3A5F73025A15}">
      <dsp:nvSpPr>
        <dsp:cNvPr id="0" name=""/>
        <dsp:cNvSpPr/>
      </dsp:nvSpPr>
      <dsp:spPr>
        <a:xfrm>
          <a:off x="2230658" y="1807010"/>
          <a:ext cx="409066" cy="352464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BF1335-6D7A-4A36-973F-949D99128CDE}">
      <dsp:nvSpPr>
        <dsp:cNvPr id="0" name=""/>
        <dsp:cNvSpPr/>
      </dsp:nvSpPr>
      <dsp:spPr>
        <a:xfrm>
          <a:off x="2320693" y="1402191"/>
          <a:ext cx="888496" cy="76865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agribusiness</a:t>
          </a:r>
        </a:p>
      </dsp:txBody>
      <dsp:txXfrm>
        <a:off x="2467936" y="1529573"/>
        <a:ext cx="594010" cy="513889"/>
      </dsp:txXfrm>
    </dsp:sp>
    <dsp:sp modelId="{6C1B0F4A-E595-408A-903E-0A7AC5CE7979}">
      <dsp:nvSpPr>
        <dsp:cNvPr id="0" name=""/>
        <dsp:cNvSpPr/>
      </dsp:nvSpPr>
      <dsp:spPr>
        <a:xfrm>
          <a:off x="1407985" y="1884219"/>
          <a:ext cx="409066" cy="352464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4F7B6F-FEAA-40EE-94E8-CD79554B6156}">
      <dsp:nvSpPr>
        <dsp:cNvPr id="0" name=""/>
        <dsp:cNvSpPr/>
      </dsp:nvSpPr>
      <dsp:spPr>
        <a:xfrm>
          <a:off x="1505838" y="1875494"/>
          <a:ext cx="888496" cy="76865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government</a:t>
          </a:r>
        </a:p>
      </dsp:txBody>
      <dsp:txXfrm>
        <a:off x="1653081" y="2002876"/>
        <a:ext cx="594010" cy="513889"/>
      </dsp:txXfrm>
    </dsp:sp>
    <dsp:sp modelId="{7920A664-38B5-4C22-9538-1F1C339E0FA2}">
      <dsp:nvSpPr>
        <dsp:cNvPr id="0" name=""/>
        <dsp:cNvSpPr/>
      </dsp:nvSpPr>
      <dsp:spPr>
        <a:xfrm>
          <a:off x="922755" y="1225562"/>
          <a:ext cx="409066" cy="352464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6A04C9-BB4E-438D-B537-4F5E79FA1C52}">
      <dsp:nvSpPr>
        <dsp:cNvPr id="0" name=""/>
        <dsp:cNvSpPr/>
      </dsp:nvSpPr>
      <dsp:spPr>
        <a:xfrm>
          <a:off x="687201" y="1402720"/>
          <a:ext cx="888496" cy="76865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researchers</a:t>
          </a:r>
        </a:p>
      </dsp:txBody>
      <dsp:txXfrm>
        <a:off x="834444" y="1530102"/>
        <a:ext cx="594010" cy="513889"/>
      </dsp:txXfrm>
    </dsp:sp>
    <dsp:sp modelId="{F0C88750-351B-4E92-8A80-78385530221D}">
      <dsp:nvSpPr>
        <dsp:cNvPr id="0" name=""/>
        <dsp:cNvSpPr/>
      </dsp:nvSpPr>
      <dsp:spPr>
        <a:xfrm>
          <a:off x="687201" y="471716"/>
          <a:ext cx="888496" cy="76865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agronomists</a:t>
          </a:r>
        </a:p>
      </dsp:txBody>
      <dsp:txXfrm>
        <a:off x="834444" y="599098"/>
        <a:ext cx="594010" cy="513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9905B0-52B3-2D47-9D2D-80EAF8EFF1EF}" type="datetimeFigureOut">
              <a:rPr lang="en-US"/>
              <a:pPr>
                <a:defRPr/>
              </a:pPr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66DED0-27FC-E24E-8A9E-4420349B9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004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D2B31C3-95AA-7345-A630-838FFEF72FF3}" type="datetimeFigureOut">
              <a:rPr lang="en-US"/>
              <a:pPr>
                <a:defRPr/>
              </a:pPr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F2876C-1C69-B644-99B3-B395B3D9C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640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csiro.au/public/VOCAB/vocabulary-formalization-and-conversion/case-specific-examples/australian-soil-and-land-survey-field-handbook-yellow-book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ublish.csiro.au/book/5230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global-soil-partnership/glosolan/en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>
                <a:solidFill>
                  <a:schemeClr val="accent2"/>
                </a:solidFill>
              </a:rPr>
              <a:t>VAS project provider/user use cases. Outlined by social research -</a:t>
            </a:r>
          </a:p>
          <a:p>
            <a:r>
              <a:rPr lang="en-AU" sz="1200">
                <a:solidFill>
                  <a:schemeClr val="accent2"/>
                </a:solidFill>
              </a:rPr>
              <a:t>	</a:t>
            </a:r>
          </a:p>
          <a:p>
            <a:r>
              <a:rPr lang="en-AU" sz="1200">
                <a:solidFill>
                  <a:schemeClr val="accent2"/>
                </a:solidFill>
              </a:rPr>
              <a:t>	a. value proposition and </a:t>
            </a:r>
          </a:p>
          <a:p>
            <a:r>
              <a:rPr lang="en-AU" sz="1200">
                <a:solidFill>
                  <a:schemeClr val="accent2"/>
                </a:solidFill>
              </a:rPr>
              <a:t>	b. provider/user issues, questions, concerns 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2876C-1C69-B644-99B3-B395B3D9CE3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0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In development so prob changed by now, </a:t>
            </a:r>
          </a:p>
          <a:p>
            <a:r>
              <a:rPr lang="en-AU"/>
              <a:t>But you can see  - 3 observations made at three different depths, at the same locations. </a:t>
            </a:r>
          </a:p>
          <a:p>
            <a:r>
              <a:rPr lang="en-AU"/>
              <a:t>Click on a soil layer, here 0 – 30 – you will get an observable property – what is being measured, the procedure used to make the observation, and the unit of measure the observation was made in. All three of these should lead off to a controlled vocabulary term, then you have the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2876C-1C69-B644-99B3-B395B3D9CE3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3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A bit date, a number of updates we need to make –</a:t>
            </a:r>
          </a:p>
          <a:p>
            <a:r>
              <a:rPr lang="en-AU"/>
              <a:t>For example mg/kg should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2876C-1C69-B644-99B3-B395B3D9CE3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41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There are a number of things in interface that need work here.</a:t>
            </a:r>
          </a:p>
          <a:p>
            <a:r>
              <a:rPr lang="en-AU"/>
              <a:t>We are always balancing the tension between what is scientifically correct and correct from an observations and measurement and informatics viewpoint, to what the user is used to seeing</a:t>
            </a:r>
          </a:p>
          <a:p>
            <a:r>
              <a:rPr lang="en-AU"/>
              <a:t>For example, you would argue ‘sample’ is not </a:t>
            </a:r>
            <a:r>
              <a:rPr lang="en-AU" err="1"/>
              <a:t>infact</a:t>
            </a:r>
            <a:r>
              <a:rPr lang="en-AU"/>
              <a:t> sample but the feature of interest ‘soil layer’. A user may say what is a ‘soil layer’? Aren’t these my samples?</a:t>
            </a:r>
          </a:p>
          <a:p>
            <a:r>
              <a:rPr lang="en-AU"/>
              <a:t>The provider is used to seeing ‘soil organic carbon %’. We are like, are you filtering results by a test called ‘Soil Organic Carbon’ or is this the observed property of soil organic carbon? Split UoM out, what if I want to just select all SOC measurement in % v ppm?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2876C-1C69-B644-99B3-B395B3D9CE3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88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Paddock = </a:t>
            </a:r>
            <a:r>
              <a:rPr lang="en-AU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 Sampling Feature</a:t>
            </a:r>
            <a:endParaRPr lang="en-AU" b="0">
              <a:effectLst/>
            </a:endParaRPr>
          </a:p>
          <a:p>
            <a:pPr rtl="0"/>
            <a:r>
              <a:rPr lang="en-AU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Sampling location (site/pit) = </a:t>
            </a:r>
            <a:r>
              <a:rPr lang="en-AU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 Sampling Feature</a:t>
            </a:r>
            <a:endParaRPr lang="en-AU" b="0">
              <a:effectLst/>
            </a:endParaRPr>
          </a:p>
          <a:p>
            <a:pPr rtl="0"/>
            <a:r>
              <a:rPr lang="en-AU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Soil Profile and Soil Horizons = </a:t>
            </a:r>
            <a:r>
              <a:rPr lang="en-AU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Features of Interest</a:t>
            </a:r>
            <a:endParaRPr lang="en-AU" b="0">
              <a:effectLst/>
            </a:endParaRPr>
          </a:p>
          <a:p>
            <a:pPr rtl="0"/>
            <a:r>
              <a:rPr lang="en-AU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Soil Bodies and Soil Layers = </a:t>
            </a:r>
            <a:r>
              <a:rPr lang="en-AU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Features of Interest</a:t>
            </a:r>
            <a:endParaRPr lang="en-AU" b="0">
              <a:effectLst/>
            </a:endParaRPr>
          </a:p>
          <a:p>
            <a:r>
              <a:rPr lang="en-AU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Soil Sample = </a:t>
            </a:r>
            <a:r>
              <a:rPr lang="en-AU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Specimen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2876C-1C69-B644-99B3-B395B3D9CE3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5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hlinkClick r:id="rId3"/>
              </a:rPr>
              <a:t>https://confluence.csiro.au/public/VOCAB/vocabulary-formalization-and-conversion/case-specific-examples/australian-soil-and-land-survey-field-handbook-yellow-book</a:t>
            </a:r>
            <a:endParaRPr lang="en-AU"/>
          </a:p>
          <a:p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The </a:t>
            </a:r>
            <a:r>
              <a:rPr lang="en-AU">
                <a:hlinkClick r:id="rId4"/>
              </a:rPr>
              <a:t>Australian Soil and Land Survey Field Handbook</a:t>
            </a:r>
            <a:r>
              <a:rPr lang="en-AU"/>
              <a:t> comprises a series of chapters, each of which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	describes a set of </a:t>
            </a:r>
            <a:r>
              <a:rPr lang="en-AU" i="1"/>
              <a:t>classifiers</a:t>
            </a:r>
            <a:r>
              <a:rPr lang="en-AU"/>
              <a:t> for some aspect of soil or landscape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	was written by specified authors</a:t>
            </a:r>
          </a:p>
          <a:p>
            <a:endParaRPr lang="en-AU"/>
          </a:p>
          <a:p>
            <a:r>
              <a:rPr lang="en-AU"/>
              <a:t>In order to facilitate their use in linked datasets, each classifier (term, code) should have its own URI. From the point of view of governance, each chapter is considered independently. 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2876C-1C69-B644-99B3-B395B3D9CE3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4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For the first time, more than 400 laboratories in 127 countries are working together to </a:t>
            </a:r>
            <a:r>
              <a:rPr lang="en-US" err="1"/>
              <a:t>harmonise</a:t>
            </a:r>
            <a:r>
              <a:rPr lang="en-US"/>
              <a:t> data and methods for soil analysis so that soil data and information are comparable and interpretable by all laboratories, countries and regions</a:t>
            </a:r>
            <a:endParaRPr lang="en-AU"/>
          </a:p>
          <a:p>
            <a:endParaRPr lang="en-AU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SIMPLE database is a product of a larger </a:t>
            </a:r>
            <a:r>
              <a:rPr lang="en-US" err="1"/>
              <a:t>programme</a:t>
            </a:r>
            <a:r>
              <a:rPr lang="en-US"/>
              <a:t> - </a:t>
            </a:r>
            <a:r>
              <a:rPr lang="en-US" b="1">
                <a:hlinkClick r:id="rId3"/>
              </a:rPr>
              <a:t>GLOSOLAN </a:t>
            </a:r>
            <a:r>
              <a:rPr lang="en-US"/>
              <a:t>- a result of a unique, international collaboration led by FAO’s Global Soil Partnership. </a:t>
            </a:r>
            <a:endParaRPr lang="en-AU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2876C-1C69-B644-99B3-B395B3D9CE3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3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32184" y="454793"/>
            <a:ext cx="6426000" cy="2103684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400" b="1" i="0" cap="all" baseline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r>
              <a:rPr lang="en-AU"/>
              <a:t>TYPE PRESENTATION TITLE HERE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32184" y="5990609"/>
            <a:ext cx="3132535" cy="284797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Add date of presentation</a:t>
            </a:r>
          </a:p>
        </p:txBody>
      </p:sp>
      <p:pic>
        <p:nvPicPr>
          <p:cNvPr id="6" name="Picture 5" descr="SoilCRC_LOGO_CMYK_Reversed.ai">
            <a:extLst>
              <a:ext uri="{FF2B5EF4-FFF2-40B4-BE49-F238E27FC236}">
                <a16:creationId xmlns:a16="http://schemas.microsoft.com/office/drawing/2014/main" id="{462DC511-DDE9-488B-B2C7-F2BB263FF0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700" y="5074930"/>
            <a:ext cx="36703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4148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2013366-07CB-429E-8C6F-75FBBD22BF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39624" y="384961"/>
            <a:ext cx="7959032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AU" altLang="en-US"/>
              <a:t>Add slide headline</a:t>
            </a:r>
            <a:endParaRPr lang="en-US" altLang="en-US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B77A20AF-ABC6-4394-B078-9736F64903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876" y="2533018"/>
            <a:ext cx="1620000" cy="2952750"/>
          </a:xfrm>
        </p:spPr>
        <p:txBody>
          <a:bodyPr rIns="54000" spcCol="540000">
            <a:normAutofit/>
          </a:bodyPr>
          <a:lstStyle>
            <a:lvl1pPr marL="0" indent="0">
              <a:buClr>
                <a:srgbClr val="97BF0D"/>
              </a:buClr>
              <a:buFontTx/>
              <a:buNone/>
              <a:defRPr sz="2000" b="1" i="0" baseline="0">
                <a:solidFill>
                  <a:srgbClr val="97BF0D"/>
                </a:solidFill>
                <a:latin typeface="Raleway"/>
                <a:cs typeface="Raleway"/>
              </a:defRPr>
            </a:lvl1pPr>
          </a:lstStyle>
          <a:p>
            <a:pPr lvl="0"/>
            <a:r>
              <a:rPr lang="en-AU"/>
              <a:t>Short intro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C28A2B7-7B77-4A20-93C0-72635D3848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9061" y="2533018"/>
            <a:ext cx="6357600" cy="2952750"/>
          </a:xfrm>
        </p:spPr>
        <p:txBody>
          <a:bodyPr numCol="2" spcCol="540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altLang="en-US"/>
              <a:t>Bullet level 1</a:t>
            </a:r>
          </a:p>
          <a:p>
            <a:pPr lvl="1"/>
            <a:r>
              <a:rPr lang="en-AU" altLang="en-US"/>
              <a:t>Bullet level 2</a:t>
            </a:r>
          </a:p>
          <a:p>
            <a:pPr lvl="2"/>
            <a:r>
              <a:rPr lang="en-AU" altLang="en-US"/>
              <a:t>Bullet level 3</a:t>
            </a:r>
          </a:p>
          <a:p>
            <a:pPr lvl="3"/>
            <a:r>
              <a:rPr lang="en-AU" altLang="en-US"/>
              <a:t>Bullet level 4</a:t>
            </a:r>
          </a:p>
          <a:p>
            <a:pPr lvl="4"/>
            <a:r>
              <a:rPr lang="en-AU" altLang="en-US"/>
              <a:t>Bullet level 5</a:t>
            </a:r>
          </a:p>
        </p:txBody>
      </p:sp>
    </p:spTree>
    <p:extLst>
      <p:ext uri="{BB962C8B-B14F-4D97-AF65-F5344CB8AC3E}">
        <p14:creationId xmlns:p14="http://schemas.microsoft.com/office/powerpoint/2010/main" val="7259982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5C9B74B-2578-4DF1-BC45-5E6723A13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39624" y="384961"/>
            <a:ext cx="7959032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AU" altLang="en-US"/>
              <a:t>Add slide headline</a:t>
            </a:r>
            <a:endParaRPr lang="en-US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94529-310C-439F-A9DC-3865FBAED73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4429" y="1498600"/>
            <a:ext cx="7974000" cy="42354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altLang="en-US"/>
              <a:t>Bullet level 1</a:t>
            </a:r>
          </a:p>
          <a:p>
            <a:pPr lvl="1"/>
            <a:r>
              <a:rPr lang="en-AU" altLang="en-US"/>
              <a:t>Bullet level 2</a:t>
            </a:r>
          </a:p>
          <a:p>
            <a:pPr lvl="2"/>
            <a:r>
              <a:rPr lang="en-AU" altLang="en-US"/>
              <a:t>Bullet level 3</a:t>
            </a:r>
          </a:p>
          <a:p>
            <a:pPr lvl="3"/>
            <a:r>
              <a:rPr lang="en-AU" altLang="en-US"/>
              <a:t>Bullet level 4</a:t>
            </a:r>
          </a:p>
          <a:p>
            <a:pPr lvl="4"/>
            <a:r>
              <a:rPr lang="en-AU" altLang="en-US"/>
              <a:t>Bullet level 5</a:t>
            </a:r>
          </a:p>
        </p:txBody>
      </p:sp>
    </p:spTree>
    <p:extLst>
      <p:ext uri="{BB962C8B-B14F-4D97-AF65-F5344CB8AC3E}">
        <p14:creationId xmlns:p14="http://schemas.microsoft.com/office/powerpoint/2010/main" val="72790851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cipiants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ticipants.jpg">
            <a:extLst>
              <a:ext uri="{FF2B5EF4-FFF2-40B4-BE49-F238E27FC236}">
                <a16:creationId xmlns:a16="http://schemas.microsoft.com/office/drawing/2014/main" id="{781A6189-B51E-4554-AC4F-6CFD8FB86A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6769" y="602724"/>
            <a:ext cx="6330462" cy="5652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B250C-3870-42BC-8B32-C9AC5DF7E5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312" y="5760516"/>
            <a:ext cx="2018665" cy="998855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ilCRC_LOGO_CMYK_Reversed.ai">
            <a:extLst>
              <a:ext uri="{FF2B5EF4-FFF2-40B4-BE49-F238E27FC236}">
                <a16:creationId xmlns:a16="http://schemas.microsoft.com/office/drawing/2014/main" id="{65B74923-28E8-4250-8A79-5E979539F1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700" y="5074930"/>
            <a:ext cx="3670300" cy="1816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F92225-1B69-44F9-9CAF-E47D9B66F7B9}"/>
              </a:ext>
            </a:extLst>
          </p:cNvPr>
          <p:cNvSpPr/>
          <p:nvPr userDrawn="1"/>
        </p:nvSpPr>
        <p:spPr>
          <a:xfrm>
            <a:off x="281135" y="5876286"/>
            <a:ext cx="4572000" cy="5077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900">
                <a:solidFill>
                  <a:schemeClr val="bg1"/>
                </a:solidFill>
                <a:effectLst/>
                <a:latin typeface="Raleway" charset="0"/>
                <a:ea typeface="Raleway" charset="0"/>
                <a:cs typeface="Raleway" charset="0"/>
              </a:rPr>
              <a:t>CRC FOR HIGH PERFORMANCE SOILS LIMITED</a:t>
            </a:r>
            <a:endParaRPr lang="en-GB" sz="1050">
              <a:solidFill>
                <a:schemeClr val="bg1"/>
              </a:solidFill>
              <a:effectLst/>
              <a:latin typeface="Raleway" charset="0"/>
              <a:ea typeface="Raleway" charset="0"/>
              <a:cs typeface="Raleway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900">
                <a:solidFill>
                  <a:schemeClr val="bg1"/>
                </a:solidFill>
                <a:effectLst/>
                <a:latin typeface="Raleway" charset="0"/>
                <a:ea typeface="Raleway" charset="0"/>
                <a:cs typeface="Raleway" charset="0"/>
              </a:rPr>
              <a:t>ABN 63 618 897 224</a:t>
            </a:r>
            <a:endParaRPr lang="en-GB" sz="1050">
              <a:solidFill>
                <a:schemeClr val="bg1"/>
              </a:solidFill>
              <a:effectLst/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389402-DE60-4DBD-9945-40037E34BD9D}"/>
              </a:ext>
            </a:extLst>
          </p:cNvPr>
          <p:cNvSpPr/>
          <p:nvPr userDrawn="1"/>
        </p:nvSpPr>
        <p:spPr>
          <a:xfrm>
            <a:off x="281135" y="300172"/>
            <a:ext cx="7601151" cy="613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b="1" i="0" err="1">
                <a:solidFill>
                  <a:schemeClr val="bg1"/>
                </a:solidFill>
                <a:effectLst/>
                <a:latin typeface="Raleway"/>
                <a:ea typeface="Raleway" charset="0"/>
                <a:cs typeface="Raleway"/>
              </a:rPr>
              <a:t>www.soilcrc.com.au</a:t>
            </a:r>
            <a:endParaRPr lang="en-GB" sz="3200" b="1" i="0">
              <a:solidFill>
                <a:schemeClr val="bg1"/>
              </a:solidFill>
              <a:effectLst/>
              <a:latin typeface="Raleway"/>
              <a:ea typeface="Raleway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73348689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34A4-D400-4D30-9A4A-77B63D787650}" type="datetimeFigureOut">
              <a:rPr lang="en-AU" smtClean="0"/>
              <a:t>24/11/2020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75B0-5BB9-43E4-8C56-119ED1779D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96276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32184" y="454793"/>
            <a:ext cx="6426000" cy="2103684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50" b="1" i="0" cap="all" baseline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r>
              <a:rPr lang="en-AU"/>
              <a:t>TYPE PRESENTATION TITLE HERE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32185" y="5990611"/>
            <a:ext cx="3132535" cy="284797"/>
          </a:xfrm>
        </p:spPr>
        <p:txBody>
          <a:bodyPr>
            <a:normAutofit/>
          </a:bodyPr>
          <a:lstStyle>
            <a:lvl1pPr marL="0" indent="0">
              <a:buNone/>
              <a:defRPr sz="788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Add date of presentation</a:t>
            </a:r>
          </a:p>
        </p:txBody>
      </p:sp>
      <p:pic>
        <p:nvPicPr>
          <p:cNvPr id="6" name="Picture 5" descr="SoilCRC_LOGO_CMYK_Reversed.ai">
            <a:extLst>
              <a:ext uri="{FF2B5EF4-FFF2-40B4-BE49-F238E27FC236}">
                <a16:creationId xmlns:a16="http://schemas.microsoft.com/office/drawing/2014/main" id="{462DC511-DDE9-488B-B2C7-F2BB263FF0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701" y="5074930"/>
            <a:ext cx="36703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3060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SoilCRC_LOGO_CMYK_Reversed.ai">
            <a:extLst>
              <a:ext uri="{FF2B5EF4-FFF2-40B4-BE49-F238E27FC236}">
                <a16:creationId xmlns:a16="http://schemas.microsoft.com/office/drawing/2014/main" id="{1C4F50DA-197A-456C-A06B-887AA09D6D18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37" y="5754484"/>
            <a:ext cx="202104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0592" y="2377158"/>
            <a:ext cx="8438400" cy="2103684"/>
          </a:xfrm>
        </p:spPr>
        <p:txBody>
          <a:bodyPr lIns="0" anchor="ctr">
            <a:noAutofit/>
          </a:bodyPr>
          <a:lstStyle>
            <a:lvl1pPr algn="r">
              <a:lnSpc>
                <a:spcPct val="80000"/>
              </a:lnSpc>
              <a:defRPr sz="7200" b="1" i="0" cap="all" baseline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r>
              <a:rPr lang="en-AU"/>
              <a:t>divider page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2866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COLO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41710" y="4532592"/>
            <a:ext cx="6709227" cy="2103684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200" b="1" i="0" cap="all" baseline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r>
              <a:rPr lang="en-AU"/>
              <a:t>divider page title</a:t>
            </a:r>
            <a:endParaRPr lang="en-US"/>
          </a:p>
        </p:txBody>
      </p:sp>
      <p:pic>
        <p:nvPicPr>
          <p:cNvPr id="4" name="Picture 7" descr="SoilCRC_LOGO_CMYK_Reversed.ai">
            <a:extLst>
              <a:ext uri="{FF2B5EF4-FFF2-40B4-BE49-F238E27FC236}">
                <a16:creationId xmlns:a16="http://schemas.microsoft.com/office/drawing/2014/main" id="{33740204-5D12-472D-87E4-7F8EC6A76BF8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37" y="5754484"/>
            <a:ext cx="202104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749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Bullet Lis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48250" y="2780185"/>
            <a:ext cx="7958138" cy="1668462"/>
          </a:xfrm>
        </p:spPr>
        <p:txBody>
          <a:bodyPr numCol="1" spcCol="0">
            <a:normAutofit/>
          </a:bodyPr>
          <a:lstStyle>
            <a:lvl1pPr>
              <a:spcBef>
                <a:spcPts val="1200"/>
              </a:spcBef>
              <a:buClr>
                <a:schemeClr val="accent1"/>
              </a:buClr>
              <a:defRPr sz="2000" b="0" i="0" baseline="0">
                <a:solidFill>
                  <a:srgbClr val="FFFFFF"/>
                </a:solidFill>
                <a:latin typeface="Raleway"/>
                <a:cs typeface="Raleway"/>
              </a:defRPr>
            </a:lvl1pPr>
            <a:lvl2pPr marL="345600" indent="-172800">
              <a:spcBef>
                <a:spcPts val="6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 baseline="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buClr>
                <a:schemeClr val="accent1"/>
              </a:buClr>
              <a:defRPr sz="1600" baseline="0">
                <a:solidFill>
                  <a:srgbClr val="FFFFFF"/>
                </a:solidFill>
              </a:defRPr>
            </a:lvl3pPr>
            <a:lvl4pPr>
              <a:spcBef>
                <a:spcPts val="600"/>
              </a:spcBef>
              <a:buClr>
                <a:schemeClr val="accent1"/>
              </a:buClr>
              <a:defRPr sz="1600" baseline="0">
                <a:solidFill>
                  <a:srgbClr val="FFFFFF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altLang="en-US"/>
              <a:t>Bullet level 1</a:t>
            </a:r>
          </a:p>
          <a:p>
            <a:pPr lvl="1"/>
            <a:r>
              <a:rPr lang="en-AU" altLang="en-US"/>
              <a:t>Bullet level 2</a:t>
            </a:r>
          </a:p>
          <a:p>
            <a:pPr lvl="2"/>
            <a:r>
              <a:rPr lang="en-AU" altLang="en-US"/>
              <a:t>Bullet level 3</a:t>
            </a:r>
          </a:p>
          <a:p>
            <a:pPr lvl="3"/>
            <a:r>
              <a:rPr lang="en-AU" altLang="en-US"/>
              <a:t>Bullet level 4</a:t>
            </a:r>
          </a:p>
          <a:p>
            <a:pPr lvl="4"/>
            <a:r>
              <a:rPr lang="en-AU" altLang="en-US"/>
              <a:t>Bullet level 5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7CDB326-2A88-49EE-B236-1F53D12BB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39624" y="384961"/>
            <a:ext cx="7959032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altLang="en-US"/>
              <a:t>Add slide headline</a:t>
            </a:r>
            <a:endParaRPr lang="en-US" altLang="en-US"/>
          </a:p>
        </p:txBody>
      </p:sp>
      <p:pic>
        <p:nvPicPr>
          <p:cNvPr id="8" name="Picture 7" descr="SoilCRC_LOGO_CMYK_Reversed.ai">
            <a:extLst>
              <a:ext uri="{FF2B5EF4-FFF2-40B4-BE49-F238E27FC236}">
                <a16:creationId xmlns:a16="http://schemas.microsoft.com/office/drawing/2014/main" id="{28493F81-563B-41E3-9533-D3737D87950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37" y="5754484"/>
            <a:ext cx="202104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29746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Bullet Lis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1F33B-819B-4F58-95B3-E629E03D23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502" y="2781300"/>
            <a:ext cx="7959600" cy="29527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altLang="en-US"/>
              <a:t>Bullet level 1</a:t>
            </a:r>
          </a:p>
          <a:p>
            <a:pPr lvl="1"/>
            <a:r>
              <a:rPr lang="en-AU" altLang="en-US"/>
              <a:t>Bullet level 2</a:t>
            </a:r>
          </a:p>
          <a:p>
            <a:pPr lvl="2"/>
            <a:r>
              <a:rPr lang="en-AU" altLang="en-US"/>
              <a:t>Bullet level 3</a:t>
            </a:r>
          </a:p>
          <a:p>
            <a:pPr lvl="3"/>
            <a:r>
              <a:rPr lang="en-AU" altLang="en-US"/>
              <a:t>Bullet level 4</a:t>
            </a:r>
          </a:p>
          <a:p>
            <a:pPr lvl="4"/>
            <a:r>
              <a:rPr lang="en-AU" altLang="en-US"/>
              <a:t>Bullet level 5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07DF318-3C9C-4F85-AAE9-2E2357057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39624" y="384961"/>
            <a:ext cx="7959032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AU" altLang="en-US"/>
              <a:t>Add slide headline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082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agraph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96FCFB94-E430-401E-9855-42700FB553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25666" y="0"/>
            <a:ext cx="3818334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00000" tIns="900000" rIns="900000" rtlCol="0">
            <a:normAutofit/>
          </a:bodyPr>
          <a:lstStyle>
            <a:lvl1pPr marL="0" indent="0" algn="ctr">
              <a:buNone/>
              <a:defRPr sz="1200" b="0" i="0">
                <a:solidFill>
                  <a:schemeClr val="accent3"/>
                </a:solidFill>
                <a:latin typeface="Raleway"/>
                <a:cs typeface="Raleway"/>
              </a:defRPr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1DDA27F-910F-4706-AD2B-F748939C7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39624" y="384961"/>
            <a:ext cx="4666418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AU" altLang="en-US"/>
              <a:t>Add slide headline</a:t>
            </a:r>
            <a:endParaRPr lang="en-US" alt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F9A0B1-36B7-4228-9CED-CA3C9DA15A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876" y="2533018"/>
            <a:ext cx="1620000" cy="2952750"/>
          </a:xfrm>
        </p:spPr>
        <p:txBody>
          <a:bodyPr rIns="54000" spcCol="540000">
            <a:normAutofit/>
          </a:bodyPr>
          <a:lstStyle>
            <a:lvl1pPr marL="0" indent="0">
              <a:buClr>
                <a:srgbClr val="97BF0D"/>
              </a:buClr>
              <a:buFontTx/>
              <a:buNone/>
              <a:defRPr sz="2000" b="1" i="0" baseline="0">
                <a:solidFill>
                  <a:srgbClr val="97BF0D"/>
                </a:solidFill>
                <a:latin typeface="Raleway"/>
                <a:cs typeface="Raleway"/>
              </a:defRPr>
            </a:lvl1pPr>
          </a:lstStyle>
          <a:p>
            <a:pPr lvl="0"/>
            <a:r>
              <a:rPr lang="en-AU"/>
              <a:t>Short intro text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96DBC46-EF58-455E-83CB-0B09B241A9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9061" y="2533018"/>
            <a:ext cx="3100228" cy="2952750"/>
          </a:xfrm>
        </p:spPr>
        <p:txBody>
          <a:bodyPr/>
          <a:lstStyle>
            <a:lvl1pPr marL="0" indent="0">
              <a:buNone/>
              <a:defRPr/>
            </a:lvl1pPr>
            <a:lvl2pPr marL="172800" indent="-172800">
              <a:buClr>
                <a:schemeClr val="accent1"/>
              </a:buClr>
              <a:defRPr/>
            </a:lvl2pPr>
            <a:lvl3pPr marL="460800">
              <a:defRPr/>
            </a:lvl3pPr>
            <a:lvl4pPr marL="691200">
              <a:defRPr/>
            </a:lvl4pPr>
            <a:lvl5pPr marL="921600">
              <a:defRPr/>
            </a:lvl5pPr>
          </a:lstStyle>
          <a:p>
            <a:pPr lvl="0"/>
            <a:r>
              <a:rPr lang="en-AU" altLang="en-US"/>
              <a:t>Body text</a:t>
            </a:r>
          </a:p>
          <a:p>
            <a:pPr lvl="1"/>
            <a:r>
              <a:rPr lang="en-AU" altLang="en-US"/>
              <a:t>Bullet level 1</a:t>
            </a:r>
          </a:p>
          <a:p>
            <a:pPr lvl="2"/>
            <a:r>
              <a:rPr lang="en-AU" altLang="en-US"/>
              <a:t>Bullet level 2</a:t>
            </a:r>
          </a:p>
          <a:p>
            <a:pPr lvl="3"/>
            <a:r>
              <a:rPr lang="en-AU" altLang="en-US"/>
              <a:t>Bullet level 3</a:t>
            </a:r>
          </a:p>
          <a:p>
            <a:pPr lvl="4"/>
            <a:r>
              <a:rPr lang="en-AU" altLang="en-US"/>
              <a:t>Bullet level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9E4801-5CE4-48F2-8567-00947665C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9" y="5760516"/>
            <a:ext cx="2018665" cy="9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1974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Poin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56876" y="2533018"/>
            <a:ext cx="1620000" cy="2952750"/>
          </a:xfrm>
        </p:spPr>
        <p:txBody>
          <a:bodyPr rIns="54000" spcCol="540000">
            <a:normAutofit/>
          </a:bodyPr>
          <a:lstStyle>
            <a:lvl1pPr marL="0" indent="0">
              <a:buClr>
                <a:srgbClr val="97BF0D"/>
              </a:buClr>
              <a:buFontTx/>
              <a:buNone/>
              <a:defRPr sz="2000" b="1" i="0" baseline="0">
                <a:solidFill>
                  <a:srgbClr val="97BF0D"/>
                </a:solidFill>
                <a:latin typeface="Raleway"/>
                <a:cs typeface="Raleway"/>
              </a:defRPr>
            </a:lvl1pPr>
          </a:lstStyle>
          <a:p>
            <a:pPr lvl="0"/>
            <a:r>
              <a:rPr lang="en-AU"/>
              <a:t>Short intro text</a:t>
            </a:r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5325666" y="0"/>
            <a:ext cx="3818334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170000" tIns="900000" rIns="1170000" rtlCol="0">
            <a:normAutofit/>
          </a:bodyPr>
          <a:lstStyle>
            <a:lvl1pPr marL="0" indent="0" algn="ctr">
              <a:buNone/>
              <a:defRPr sz="1200" b="0" i="0">
                <a:solidFill>
                  <a:schemeClr val="accent3"/>
                </a:solidFill>
                <a:latin typeface="Raleway"/>
                <a:cs typeface="Raleway"/>
              </a:defRPr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10D00B6-2BB0-44D8-A3AD-592F1BA72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39624" y="384961"/>
            <a:ext cx="4666418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AU" altLang="en-US"/>
              <a:t>Add slide headline</a:t>
            </a:r>
            <a:endParaRPr lang="en-US" alt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A98257A-6339-4EDC-AFA1-7CB26EB279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9061" y="2533018"/>
            <a:ext cx="3100228" cy="29527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altLang="en-US"/>
              <a:t>Bullet level 1</a:t>
            </a:r>
          </a:p>
          <a:p>
            <a:pPr lvl="1"/>
            <a:r>
              <a:rPr lang="en-AU" altLang="en-US"/>
              <a:t>Bullet level 2</a:t>
            </a:r>
          </a:p>
          <a:p>
            <a:pPr lvl="2"/>
            <a:r>
              <a:rPr lang="en-AU" altLang="en-US"/>
              <a:t>Bullet level 3</a:t>
            </a:r>
          </a:p>
          <a:p>
            <a:pPr lvl="3"/>
            <a:r>
              <a:rPr lang="en-AU" altLang="en-US"/>
              <a:t>Bullet level 4</a:t>
            </a:r>
          </a:p>
          <a:p>
            <a:pPr lvl="4"/>
            <a:r>
              <a:rPr lang="en-AU" altLang="en-US"/>
              <a:t>Bullet level 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B2646D-48B3-4E48-83A2-4B8E5540B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9" y="5760516"/>
            <a:ext cx="2018665" cy="9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8582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with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8A0ED6B-2502-494E-ACC2-943E63117B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1342" y="2074924"/>
            <a:ext cx="3292319" cy="16684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altLang="en-US"/>
              <a:t>Bullet level 1</a:t>
            </a:r>
          </a:p>
          <a:p>
            <a:pPr lvl="1"/>
            <a:r>
              <a:rPr lang="en-AU" altLang="en-US"/>
              <a:t>Bullet level 2</a:t>
            </a:r>
          </a:p>
          <a:p>
            <a:pPr lvl="2"/>
            <a:r>
              <a:rPr lang="en-AU" altLang="en-US"/>
              <a:t>Bullet level 3</a:t>
            </a:r>
          </a:p>
          <a:p>
            <a:pPr lvl="3"/>
            <a:r>
              <a:rPr lang="en-AU" altLang="en-US"/>
              <a:t>Bullet level 4</a:t>
            </a:r>
          </a:p>
          <a:p>
            <a:pPr lvl="4"/>
            <a:r>
              <a:rPr lang="en-AU" altLang="en-US"/>
              <a:t>Bullet level 5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205E1310-5A60-4860-8C58-E8BDD60FF5E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92938" y="2074924"/>
            <a:ext cx="4951062" cy="3226704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530000" tIns="720000" rIns="1530000" rtlCol="0">
            <a:normAutofit/>
          </a:bodyPr>
          <a:lstStyle>
            <a:lvl1pPr marL="0" indent="0" algn="ctr">
              <a:buNone/>
              <a:defRPr sz="1200" b="0" i="0">
                <a:solidFill>
                  <a:schemeClr val="accent3"/>
                </a:solidFill>
                <a:latin typeface="Raleway"/>
                <a:cs typeface="Raleway"/>
              </a:defRPr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4B6F2E-65CC-4CDB-A400-A811AA969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9" y="5760516"/>
            <a:ext cx="2018665" cy="998855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8A044E7-D3C4-4379-85B9-D8544DA94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39624" y="384961"/>
            <a:ext cx="79596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AU" altLang="en-US"/>
              <a:t>Add slide headline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65578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B188AA5-C3B8-44C4-A240-89DCAF52FF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39624" y="384961"/>
            <a:ext cx="7959032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AU" altLang="en-US"/>
              <a:t>Add slide headline</a:t>
            </a:r>
            <a:endParaRPr lang="en-US" altLang="en-US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7F2EC7FF-66B7-42C0-85E4-217D33E036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876" y="2533018"/>
            <a:ext cx="1620000" cy="2952750"/>
          </a:xfrm>
        </p:spPr>
        <p:txBody>
          <a:bodyPr rIns="54000" spcCol="540000">
            <a:normAutofit/>
          </a:bodyPr>
          <a:lstStyle>
            <a:lvl1pPr marL="0" indent="0">
              <a:buClr>
                <a:srgbClr val="97BF0D"/>
              </a:buClr>
              <a:buFontTx/>
              <a:buNone/>
              <a:defRPr sz="2000" b="1" i="0" baseline="0">
                <a:solidFill>
                  <a:srgbClr val="97BF0D"/>
                </a:solidFill>
                <a:latin typeface="Raleway"/>
                <a:cs typeface="Raleway"/>
              </a:defRPr>
            </a:lvl1pPr>
          </a:lstStyle>
          <a:p>
            <a:pPr lvl="0"/>
            <a:r>
              <a:rPr lang="en-AU"/>
              <a:t>Short intro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EB1B509-57DF-46C7-B8A0-8FDF843634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9059" y="2533018"/>
            <a:ext cx="6357600" cy="2952750"/>
          </a:xfrm>
        </p:spPr>
        <p:txBody>
          <a:bodyPr numCol="2" spcCol="540000"/>
          <a:lstStyle>
            <a:lvl1pPr marL="0" indent="0">
              <a:buNone/>
              <a:defRPr/>
            </a:lvl1pPr>
            <a:lvl2pPr marL="172800" indent="-172800">
              <a:buClr>
                <a:schemeClr val="accent1"/>
              </a:buClr>
              <a:defRPr/>
            </a:lvl2pPr>
            <a:lvl3pPr marL="460800">
              <a:defRPr/>
            </a:lvl3pPr>
            <a:lvl4pPr marL="691200">
              <a:defRPr/>
            </a:lvl4pPr>
            <a:lvl5pPr marL="921600">
              <a:defRPr/>
            </a:lvl5pPr>
          </a:lstStyle>
          <a:p>
            <a:pPr lvl="0"/>
            <a:r>
              <a:rPr lang="en-AU" altLang="en-US"/>
              <a:t>Body text</a:t>
            </a:r>
          </a:p>
          <a:p>
            <a:pPr lvl="1"/>
            <a:r>
              <a:rPr lang="en-AU" altLang="en-US"/>
              <a:t>Bullet level 1</a:t>
            </a:r>
          </a:p>
          <a:p>
            <a:pPr lvl="2"/>
            <a:r>
              <a:rPr lang="en-AU" altLang="en-US"/>
              <a:t>Bullet level 2</a:t>
            </a:r>
          </a:p>
          <a:p>
            <a:pPr lvl="3"/>
            <a:r>
              <a:rPr lang="en-AU" altLang="en-US"/>
              <a:t>Bullet level 3</a:t>
            </a:r>
          </a:p>
          <a:p>
            <a:pPr lvl="4"/>
            <a:r>
              <a:rPr lang="en-AU" altLang="en-US"/>
              <a:t>Bullet level 4</a:t>
            </a:r>
          </a:p>
        </p:txBody>
      </p:sp>
    </p:spTree>
    <p:extLst>
      <p:ext uri="{BB962C8B-B14F-4D97-AF65-F5344CB8AC3E}">
        <p14:creationId xmlns:p14="http://schemas.microsoft.com/office/powerpoint/2010/main" val="56403396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39624" y="384961"/>
            <a:ext cx="7959032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Add slide headline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8250" y="2781300"/>
            <a:ext cx="7959032" cy="295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Bullet level 1</a:t>
            </a:r>
          </a:p>
          <a:p>
            <a:pPr lvl="1"/>
            <a:r>
              <a:rPr lang="en-AU" altLang="en-US"/>
              <a:t>Bullet level 2</a:t>
            </a:r>
          </a:p>
          <a:p>
            <a:pPr lvl="2"/>
            <a:r>
              <a:rPr lang="en-AU" altLang="en-US"/>
              <a:t>Bullet level 3</a:t>
            </a:r>
          </a:p>
          <a:p>
            <a:pPr lvl="3"/>
            <a:r>
              <a:rPr lang="en-AU" altLang="en-US"/>
              <a:t>Bullet level 4</a:t>
            </a:r>
          </a:p>
          <a:p>
            <a:pPr lvl="4"/>
            <a:r>
              <a:rPr lang="en-AU" altLang="en-US"/>
              <a:t>Bullet level 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A1887-9FEB-4B7F-B838-1698877E6DD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312" y="5760516"/>
            <a:ext cx="2018665" cy="9988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80" r:id="rId6"/>
    <p:sldLayoutId id="2147483679" r:id="rId7"/>
    <p:sldLayoutId id="2147483686" r:id="rId8"/>
    <p:sldLayoutId id="2147483681" r:id="rId9"/>
    <p:sldLayoutId id="2147483682" r:id="rId10"/>
    <p:sldLayoutId id="2147483673" r:id="rId11"/>
    <p:sldLayoutId id="2147483685" r:id="rId12"/>
    <p:sldLayoutId id="2147483684" r:id="rId13"/>
    <p:sldLayoutId id="2147483687" r:id="rId14"/>
    <p:sldLayoutId id="2147483688" r:id="rId15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 cap="all" baseline="0">
          <a:solidFill>
            <a:srgbClr val="00354A"/>
          </a:solidFill>
          <a:latin typeface="Raleway"/>
          <a:ea typeface="Raleway" charset="0"/>
          <a:cs typeface="Raleway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Raleway" charset="0"/>
          <a:ea typeface="Raleway" charset="0"/>
          <a:cs typeface="Raleway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Raleway" charset="0"/>
          <a:ea typeface="Raleway" charset="0"/>
          <a:cs typeface="Raleway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Raleway" charset="0"/>
          <a:ea typeface="Raleway" charset="0"/>
          <a:cs typeface="Raleway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Raleway" charset="0"/>
          <a:ea typeface="Raleway" charset="0"/>
          <a:cs typeface="Raleway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Raleway" charset="0"/>
          <a:ea typeface="Raleway" charset="0"/>
          <a:cs typeface="Raleway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Raleway" charset="0"/>
          <a:ea typeface="Raleway" charset="0"/>
          <a:cs typeface="Raleway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Raleway" charset="0"/>
          <a:ea typeface="Raleway" charset="0"/>
          <a:cs typeface="Raleway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Raleway" charset="0"/>
          <a:ea typeface="Raleway" charset="0"/>
          <a:cs typeface="Raleway" charset="0"/>
        </a:defRPr>
      </a:lvl9pPr>
    </p:titleStyle>
    <p:bodyStyle>
      <a:lvl1pPr marL="230400" indent="-230400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rgbClr val="97BF0D"/>
        </a:buClr>
        <a:buFont typeface="Arial" charset="0"/>
        <a:buChar char="•"/>
        <a:defRPr sz="2000" kern="1200">
          <a:solidFill>
            <a:schemeClr val="tx1"/>
          </a:solidFill>
          <a:latin typeface="Raleway"/>
          <a:ea typeface="Raleway" charset="0"/>
          <a:cs typeface="Raleway"/>
        </a:defRPr>
      </a:lvl1pPr>
      <a:lvl2pPr marL="460800" indent="-2304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Raleway"/>
          <a:ea typeface="Raleway" charset="0"/>
          <a:cs typeface="Raleway"/>
        </a:defRPr>
      </a:lvl2pPr>
      <a:lvl3pPr marL="691200" indent="-2304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Raleway"/>
          <a:ea typeface="Raleway" charset="0"/>
          <a:cs typeface="Raleway"/>
        </a:defRPr>
      </a:lvl3pPr>
      <a:lvl4pPr marL="921600" indent="-2304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Raleway"/>
          <a:ea typeface="Raleway" charset="0"/>
          <a:cs typeface="Raleway"/>
        </a:defRPr>
      </a:lvl4pPr>
      <a:lvl5pPr marL="1152000" indent="-2304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rgbClr val="767171"/>
          </a:solidFill>
          <a:latin typeface="Raleway"/>
          <a:ea typeface="Raleway" charset="0"/>
          <a:cs typeface="Raleway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inspire.ec.europa.eu/featureconcep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aims.fao.org/aos/agrovoc/c_49874" TargetMode="External"/><Relationship Id="rId13" Type="http://schemas.openxmlformats.org/officeDocument/2006/relationships/hyperlink" Target="http://purl.obolibrary.org/obo/CHEBI_24431" TargetMode="External"/><Relationship Id="rId3" Type="http://schemas.openxmlformats.org/officeDocument/2006/relationships/hyperlink" Target="http://registry.it.csiro.au/def/soil/au/asls/soil-prof" TargetMode="External"/><Relationship Id="rId7" Type="http://schemas.openxmlformats.org/officeDocument/2006/relationships/hyperlink" Target="http://purl.obolibrary.org/obo/GO_0008150" TargetMode="External"/><Relationship Id="rId12" Type="http://schemas.openxmlformats.org/officeDocument/2006/relationships/hyperlink" Target="http://purl.obolibrary.org/obo/BFO_0000001" TargetMode="External"/><Relationship Id="rId2" Type="http://schemas.openxmlformats.org/officeDocument/2006/relationships/hyperlink" Target="http://registry.it.csiro.au/def/environment/property" TargetMode="External"/><Relationship Id="rId16" Type="http://schemas.openxmlformats.org/officeDocument/2006/relationships/hyperlink" Target="http://id.agrisemantics.org/gacs/C32916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aims.fao.org/aos/agrovoc/c_2283" TargetMode="External"/><Relationship Id="rId11" Type="http://schemas.openxmlformats.org/officeDocument/2006/relationships/hyperlink" Target="http://aims.fao.org/aos/agrovoc/c_330704" TargetMode="External"/><Relationship Id="rId5" Type="http://schemas.openxmlformats.org/officeDocument/2006/relationships/hyperlink" Target="http://registry.it.csiro.au/def/agriculture/cabi" TargetMode="External"/><Relationship Id="rId15" Type="http://schemas.openxmlformats.org/officeDocument/2006/relationships/hyperlink" Target="http://purl.obolibrary.org/obo/NCIT_C14250" TargetMode="External"/><Relationship Id="rId10" Type="http://schemas.openxmlformats.org/officeDocument/2006/relationships/hyperlink" Target="http://purl.jp/bio/4/subject/IA07" TargetMode="External"/><Relationship Id="rId4" Type="http://schemas.openxmlformats.org/officeDocument/2006/relationships/hyperlink" Target="http://registry.it.csiro.au/def/soil/au/edu/fed-uni/property" TargetMode="External"/><Relationship Id="rId9" Type="http://schemas.openxmlformats.org/officeDocument/2006/relationships/hyperlink" Target="http://purl.jp/bio/4/subject/IA14" TargetMode="External"/><Relationship Id="rId14" Type="http://schemas.openxmlformats.org/officeDocument/2006/relationships/hyperlink" Target="http://purl.jp/bio/4/id/20090607994288210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purl.obolibrary.org/obo/CHEBI_16526" TargetMode="Externa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au.mimecast.com/s/0SnPCGv0nlcLk0krhDYPtb?domain=github.com" TargetMode="External"/><Relationship Id="rId2" Type="http://schemas.openxmlformats.org/officeDocument/2006/relationships/hyperlink" Target="https://protect-au.mimecast.com/s/NgBaCE8wOju6LgLwUVe0G1?domain=qudt.org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.soilcrc.com.au/map/about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agrefed.org.a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s://www.ccmaknowledgebase.vic.gov.au/soilhealth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au.mimecast.com/s/2HiFCE8wOjupRzLoHQeApc?domain=purl.obolibrary.org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jpeg"/><Relationship Id="rId18" Type="http://schemas.openxmlformats.org/officeDocument/2006/relationships/image" Target="../media/image8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17" Type="http://schemas.openxmlformats.org/officeDocument/2006/relationships/image" Target="../media/image85.png"/><Relationship Id="rId2" Type="http://schemas.openxmlformats.org/officeDocument/2006/relationships/image" Target="../media/image70.jpe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4.png"/><Relationship Id="rId11" Type="http://schemas.openxmlformats.org/officeDocument/2006/relationships/image" Target="../media/image79.jpeg"/><Relationship Id="rId5" Type="http://schemas.openxmlformats.org/officeDocument/2006/relationships/image" Target="../media/image73.png"/><Relationship Id="rId15" Type="http://schemas.openxmlformats.org/officeDocument/2006/relationships/image" Target="../media/image83.jpeg"/><Relationship Id="rId10" Type="http://schemas.openxmlformats.org/officeDocument/2006/relationships/image" Target="../media/image78.jpeg"/><Relationship Id="rId19" Type="http://schemas.openxmlformats.org/officeDocument/2006/relationships/image" Target="../media/image87.jpe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.soilcrc.com.au/map/about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agrefed.org.a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s://www.ccmaknowledgebase.vic.gov.au/soilhealth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hyperlink" Target="http://registry2.it.csiro.au/def/object/copp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data.soilcrc.com.au/map/about" TargetMode="Externa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CED4-321F-4D9A-A35B-20394E75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625"/>
              <a:t>VISUALISING AUSTRALASIA’S SOILS: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4CAB5-BED7-4EDE-832F-DFF1F778CC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138" y="4414035"/>
            <a:ext cx="4706584" cy="69952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AU" sz="1200"/>
              <a:t>November 2020. ESIP Soil Ontology Working Group</a:t>
            </a:r>
          </a:p>
          <a:p>
            <a:pPr>
              <a:lnSpc>
                <a:spcPct val="120000"/>
              </a:lnSpc>
            </a:pPr>
            <a:r>
              <a:rPr lang="en-AU" sz="1200"/>
              <a:t>Project Lead: Peter </a:t>
            </a:r>
            <a:r>
              <a:rPr lang="en-AU" sz="1200" err="1"/>
              <a:t>Dalhaus</a:t>
            </a:r>
            <a:r>
              <a:rPr lang="en-AU" sz="1200"/>
              <a:t> Presenter: Megan Wong</a:t>
            </a:r>
          </a:p>
          <a:p>
            <a:pPr>
              <a:lnSpc>
                <a:spcPct val="120000"/>
              </a:lnSpc>
            </a:pPr>
            <a:br>
              <a:rPr lang="en-AU" sz="1200"/>
            </a:br>
            <a:r>
              <a:rPr lang="en-AU" sz="1200"/>
              <a:t>Wong, M.R, Simons, B., MacLeod, A., Gillett, H. et al. CeRDI, Federation University</a:t>
            </a:r>
          </a:p>
          <a:p>
            <a:pPr>
              <a:lnSpc>
                <a:spcPct val="120000"/>
              </a:lnSpc>
            </a:pPr>
            <a:r>
              <a:rPr lang="en-AU" sz="1200"/>
              <a:t>With acknowledgements to the contribution of whole project team and participants including Grower Groups and CMAs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808" y="2489270"/>
            <a:ext cx="8882742" cy="11310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sz="2250" b="1" i="1">
                <a:solidFill>
                  <a:srgbClr val="92D050"/>
                </a:solidFill>
                <a:latin typeface="Calibri"/>
                <a:cs typeface="Calibri"/>
              </a:rPr>
              <a:t>Application and challenges of applying controlled vocabularies for standardising soils data</a:t>
            </a:r>
          </a:p>
          <a:p>
            <a:r>
              <a:rPr lang="en-AU" sz="2250" b="1">
                <a:solidFill>
                  <a:srgbClr val="92D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099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53"/>
          <a:stretch/>
        </p:blipFill>
        <p:spPr>
          <a:xfrm>
            <a:off x="279698" y="0"/>
            <a:ext cx="4447511" cy="4083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69217"/>
          <a:stretch/>
        </p:blipFill>
        <p:spPr>
          <a:xfrm>
            <a:off x="225911" y="4867798"/>
            <a:ext cx="4947321" cy="1700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862" y="2292139"/>
            <a:ext cx="6121342" cy="270738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F1CAB0-DF2C-4F1F-AEBA-004D6FDE195F}"/>
              </a:ext>
            </a:extLst>
          </p:cNvPr>
          <p:cNvCxnSpPr>
            <a:endCxn id="4" idx="0"/>
          </p:cNvCxnSpPr>
          <p:nvPr/>
        </p:nvCxnSpPr>
        <p:spPr>
          <a:xfrm>
            <a:off x="778476" y="1312433"/>
            <a:ext cx="1921096" cy="3555365"/>
          </a:xfrm>
          <a:prstGeom prst="straightConnector1">
            <a:avLst/>
          </a:prstGeom>
          <a:ln w="28575">
            <a:solidFill>
              <a:srgbClr val="0035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F38755-24CF-49A3-A094-32225E7DF0A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2108844" y="1267542"/>
            <a:ext cx="4134689" cy="1024597"/>
          </a:xfrm>
          <a:prstGeom prst="straightConnector1">
            <a:avLst/>
          </a:prstGeom>
          <a:ln w="28575">
            <a:solidFill>
              <a:srgbClr val="0035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F22EFA-5CBF-4CD7-82FC-0CAA0E89DC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4815"/>
          <a:stretch/>
        </p:blipFill>
        <p:spPr>
          <a:xfrm>
            <a:off x="5014440" y="827093"/>
            <a:ext cx="4601688" cy="97068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585B44-DE00-4C09-8A51-A77364401F0F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679115" y="1267542"/>
            <a:ext cx="1335325" cy="44891"/>
          </a:xfrm>
          <a:prstGeom prst="straightConnector1">
            <a:avLst/>
          </a:prstGeom>
          <a:ln w="28575">
            <a:solidFill>
              <a:srgbClr val="0035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85005" y="91287"/>
            <a:ext cx="443796" cy="193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6E71A-6CBA-4787-A504-A0224988702A}"/>
              </a:ext>
            </a:extLst>
          </p:cNvPr>
          <p:cNvSpPr txBox="1"/>
          <p:nvPr/>
        </p:nvSpPr>
        <p:spPr>
          <a:xfrm>
            <a:off x="4680852" y="5323948"/>
            <a:ext cx="23622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>
                <a:latin typeface="Calibri"/>
                <a:cs typeface="Calibri"/>
              </a:rPr>
              <a:t>(note – there have been updates to vocabs used here)</a:t>
            </a:r>
          </a:p>
        </p:txBody>
      </p:sp>
    </p:spTree>
    <p:extLst>
      <p:ext uri="{BB962C8B-B14F-4D97-AF65-F5344CB8AC3E}">
        <p14:creationId xmlns:p14="http://schemas.microsoft.com/office/powerpoint/2010/main" val="1825200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99AC6B-7781-4162-B116-F2C38FD1E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9" y="477115"/>
            <a:ext cx="4455493" cy="3192624"/>
          </a:xfrm>
          <a:prstGeom prst="rect">
            <a:avLst/>
          </a:prstGeom>
        </p:spPr>
      </p:pic>
      <p:pic>
        <p:nvPicPr>
          <p:cNvPr id="8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8B4E3433-1F4F-48C4-AE90-99BB9AF0C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004" y="448045"/>
            <a:ext cx="4042587" cy="2747168"/>
          </a:xfrm>
          <a:prstGeom prst="rect">
            <a:avLst/>
          </a:prstGeom>
        </p:spPr>
      </p:pic>
      <p:pic>
        <p:nvPicPr>
          <p:cNvPr id="10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CBA269CB-997A-46CD-B9EC-92904ED6A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03" y="3820415"/>
            <a:ext cx="4484569" cy="263305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BD06F4-EF96-43A8-A853-AA1E79DDFB7A}"/>
              </a:ext>
            </a:extLst>
          </p:cNvPr>
          <p:cNvCxnSpPr/>
          <p:nvPr/>
        </p:nvCxnSpPr>
        <p:spPr>
          <a:xfrm flipH="1">
            <a:off x="2801588" y="1512857"/>
            <a:ext cx="1001978" cy="2600038"/>
          </a:xfrm>
          <a:prstGeom prst="straightConnector1">
            <a:avLst/>
          </a:prstGeom>
          <a:ln w="28575">
            <a:solidFill>
              <a:srgbClr val="0035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1193" y="56496"/>
            <a:ext cx="8740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/>
              <a:t>In development: Trends across time and at depth, advanced filtering, reporting, downloading options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FB33F6-BD2C-4A59-B2FB-24A7720519F7}"/>
              </a:ext>
            </a:extLst>
          </p:cNvPr>
          <p:cNvSpPr txBox="1"/>
          <p:nvPr/>
        </p:nvSpPr>
        <p:spPr>
          <a:xfrm>
            <a:off x="4658572" y="3200518"/>
            <a:ext cx="44330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2"/>
                </a:solidFill>
              </a:rPr>
              <a:t>The challenge of multiple audiences for interface (but primarily grower group) </a:t>
            </a:r>
          </a:p>
          <a:p>
            <a:endParaRPr lang="en-AU" sz="120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>
                <a:solidFill>
                  <a:schemeClr val="accent2"/>
                </a:solidFill>
              </a:rPr>
              <a:t>What will grower groups used to seeing on their test result sheet/understand?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>
                <a:solidFill>
                  <a:schemeClr val="accent2"/>
                </a:solidFill>
              </a:rPr>
              <a:t>Scientifically correct?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>
                <a:solidFill>
                  <a:schemeClr val="accent2"/>
                </a:solidFill>
              </a:rPr>
              <a:t>Ok from soil information/O&amp;M perspective?</a:t>
            </a:r>
          </a:p>
          <a:p>
            <a:endParaRPr lang="en-AU" sz="1200">
              <a:solidFill>
                <a:schemeClr val="accent2"/>
              </a:solidFill>
            </a:endParaRPr>
          </a:p>
          <a:p>
            <a:r>
              <a:rPr lang="en-AU" sz="1200">
                <a:solidFill>
                  <a:schemeClr val="accent2"/>
                </a:solidFill>
              </a:rPr>
              <a:t>e.g. in this version:</a:t>
            </a:r>
          </a:p>
          <a:p>
            <a:r>
              <a:rPr lang="en-AU" sz="1200">
                <a:solidFill>
                  <a:schemeClr val="accent2"/>
                </a:solidFill>
              </a:rPr>
              <a:t>‘Samples’ – are actually the Feature of Interest ‘Soil Layer’ – what should label be?</a:t>
            </a:r>
          </a:p>
          <a:p>
            <a:endParaRPr lang="en-AU" sz="1200">
              <a:solidFill>
                <a:schemeClr val="accent2"/>
              </a:solidFill>
            </a:endParaRPr>
          </a:p>
          <a:p>
            <a:r>
              <a:rPr lang="en-AU" sz="1200">
                <a:solidFill>
                  <a:schemeClr val="accent2"/>
                </a:solidFill>
              </a:rPr>
              <a:t>Soil Organic Carbon % - What is this? the method? The observed property? The chemical entity? What if I want to search by ppm?</a:t>
            </a:r>
          </a:p>
          <a:p>
            <a:endParaRPr lang="en-AU" sz="1200">
              <a:solidFill>
                <a:schemeClr val="accent2"/>
              </a:solidFill>
            </a:endParaRPr>
          </a:p>
          <a:p>
            <a:r>
              <a:rPr lang="en-AU" sz="1200">
                <a:solidFill>
                  <a:schemeClr val="accent2"/>
                </a:solidFill>
              </a:rPr>
              <a:t>Compromise required</a:t>
            </a:r>
          </a:p>
          <a:p>
            <a:r>
              <a:rPr lang="en-AU" sz="1200">
                <a:solidFill>
                  <a:schemeClr val="accent2"/>
                </a:solidFill>
              </a:rPr>
              <a:t>grower group feedback underway</a:t>
            </a:r>
          </a:p>
        </p:txBody>
      </p:sp>
    </p:spTree>
    <p:extLst>
      <p:ext uri="{BB962C8B-B14F-4D97-AF65-F5344CB8AC3E}">
        <p14:creationId xmlns:p14="http://schemas.microsoft.com/office/powerpoint/2010/main" val="1425695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192808" y="3435158"/>
            <a:ext cx="7699664" cy="3304310"/>
            <a:chOff x="270163" y="2130138"/>
            <a:chExt cx="8199741" cy="3822989"/>
          </a:xfrm>
        </p:grpSpPr>
        <p:grpSp>
          <p:nvGrpSpPr>
            <p:cNvPr id="25" name="Group 24"/>
            <p:cNvGrpSpPr/>
            <p:nvPr/>
          </p:nvGrpSpPr>
          <p:grpSpPr>
            <a:xfrm>
              <a:off x="270163" y="2130138"/>
              <a:ext cx="8199741" cy="3822989"/>
              <a:chOff x="332509" y="1787235"/>
              <a:chExt cx="8199741" cy="3822989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/>
              <a:srcRect t="12384"/>
              <a:stretch/>
            </p:blipFill>
            <p:spPr>
              <a:xfrm>
                <a:off x="332509" y="1787235"/>
                <a:ext cx="8199741" cy="3822989"/>
              </a:xfrm>
              <a:prstGeom prst="rect">
                <a:avLst/>
              </a:prstGeom>
            </p:spPr>
          </p:pic>
          <p:sp>
            <p:nvSpPr>
              <p:cNvPr id="18" name="Curved Up Arrow 17"/>
              <p:cNvSpPr/>
              <p:nvPr/>
            </p:nvSpPr>
            <p:spPr>
              <a:xfrm>
                <a:off x="4540828" y="4161804"/>
                <a:ext cx="2244437" cy="499629"/>
              </a:xfrm>
              <a:prstGeom prst="curvedUpArrow">
                <a:avLst/>
              </a:prstGeom>
              <a:solidFill>
                <a:srgbClr val="DAA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Curved Left Arrow 19"/>
              <p:cNvSpPr/>
              <p:nvPr/>
            </p:nvSpPr>
            <p:spPr>
              <a:xfrm rot="5400000">
                <a:off x="1062652" y="4019544"/>
                <a:ext cx="488373" cy="1272523"/>
              </a:xfrm>
              <a:prstGeom prst="curvedLeftArrow">
                <a:avLst/>
              </a:prstGeom>
              <a:solidFill>
                <a:srgbClr val="DAA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11848" y="4501918"/>
                <a:ext cx="12469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b="1" u="sng">
                    <a:solidFill>
                      <a:srgbClr val="DAA600"/>
                    </a:solidFill>
                  </a:rPr>
                  <a:t>‘Part of’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68005" y="4982089"/>
                <a:ext cx="12469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b="1" u="sng">
                    <a:solidFill>
                      <a:srgbClr val="DAA600"/>
                    </a:solidFill>
                  </a:rPr>
                  <a:t>‘Located in’</a:t>
                </a:r>
              </a:p>
            </p:txBody>
          </p:sp>
        </p:grpSp>
        <p:sp>
          <p:nvSpPr>
            <p:cNvPr id="27" name="Curved Up Arrow 26"/>
            <p:cNvSpPr/>
            <p:nvPr/>
          </p:nvSpPr>
          <p:spPr>
            <a:xfrm rot="10800000">
              <a:off x="5922817" y="3322119"/>
              <a:ext cx="176645" cy="363682"/>
            </a:xfrm>
            <a:prstGeom prst="curved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FFC000"/>
                </a:solidFill>
              </a:endParaRPr>
            </a:p>
          </p:txBody>
        </p:sp>
        <p:sp>
          <p:nvSpPr>
            <p:cNvPr id="28" name="Curved Up Arrow 27"/>
            <p:cNvSpPr/>
            <p:nvPr/>
          </p:nvSpPr>
          <p:spPr>
            <a:xfrm rot="10800000">
              <a:off x="1059873" y="3155348"/>
              <a:ext cx="4862944" cy="518328"/>
            </a:xfrm>
            <a:prstGeom prst="curved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DAA6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67891" y="3106735"/>
              <a:ext cx="17807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u="sng">
                  <a:solidFill>
                    <a:srgbClr val="DAA600"/>
                  </a:solidFill>
                </a:rPr>
                <a:t>‘spatially disjoint’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11139" y="3232366"/>
              <a:ext cx="2208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u="sng">
                  <a:solidFill>
                    <a:srgbClr val="DAA600"/>
                  </a:solidFill>
                </a:rPr>
                <a:t>‘spatially co-extensive’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97458" y="89562"/>
            <a:ext cx="884654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1">
                <a:solidFill>
                  <a:srgbClr val="19259B"/>
                </a:solidFill>
              </a:rPr>
              <a:t>Feature type vocabularies -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00">
                <a:hlinkClick r:id="rId4"/>
              </a:rPr>
              <a:t>http://inspire.ec.europa.eu/featureconcept</a:t>
            </a:r>
            <a:r>
              <a:rPr lang="en-AU" sz="1200"/>
              <a:t> - INSPIRE terms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00"/>
              <a:t>Interpretation/how we apply the terms: currently a bit of moving feast.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00" err="1"/>
              <a:t>E.g.s</a:t>
            </a:r>
            <a:r>
              <a:rPr lang="en-AU" sz="1200"/>
              <a:t> use of soil body, how we describe the spatial sampling feature (point, plot, paddock, farm…)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1">
                <a:solidFill>
                  <a:srgbClr val="DAA600"/>
                </a:solidFill>
              </a:rPr>
              <a:t>Relationship types and role vocabularies - </a:t>
            </a:r>
            <a:r>
              <a:rPr lang="en-AU" sz="1200"/>
              <a:t>to describe relationship types and roles between features in space and over time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00"/>
              <a:t>Used </a:t>
            </a:r>
            <a:r>
              <a:rPr lang="en-AU" sz="1200" u="sng"/>
              <a:t>RO Ontologies </a:t>
            </a:r>
            <a:r>
              <a:rPr lang="en-AU" sz="1200"/>
              <a:t>-  an ontology of relations for use with biological ontologies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00"/>
              <a:t>Some challenges interpreting/selecting, and then applying the terms consistently as new data comes in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/>
              <a:t>Feature sampling method – challenge finding specific to soils 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/>
              <a:t>Selected from sampling method collection of GS Soil Thesaurus ISO 11074</a:t>
            </a:r>
            <a:endParaRPr lang="en-AU" sz="1200"/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00"/>
              <a:t>General Q encountered: Apply concepts by the appropriateness of their definition or based on collection it is in?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00"/>
              <a:t>‘depth related sample’ – “sample collected at a predefined depth…”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00"/>
              <a:t>‘core’ – “more or less cylindrical section of soil or rock….”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1348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434" y="386141"/>
            <a:ext cx="821884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19259B"/>
                </a:solidFill>
              </a:rPr>
              <a:t>Vocabulary selection: Persistence, maintenance and authority</a:t>
            </a:r>
          </a:p>
          <a:p>
            <a:endParaRPr lang="en-AU"/>
          </a:p>
          <a:p>
            <a:r>
              <a:rPr lang="en-AU" sz="1400" i="1">
                <a:solidFill>
                  <a:srgbClr val="19259B"/>
                </a:solidFill>
              </a:rPr>
              <a:t>How do we know the vocabulary we are applying:</a:t>
            </a:r>
          </a:p>
          <a:p>
            <a:endParaRPr lang="en-AU" sz="1400" i="1">
              <a:solidFill>
                <a:srgbClr val="19259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i="1">
                <a:solidFill>
                  <a:srgbClr val="19259B"/>
                </a:solidFill>
              </a:rPr>
              <a:t>Is persistent and trusted?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i="1">
                <a:solidFill>
                  <a:srgbClr val="19259B"/>
                </a:solidFill>
              </a:rPr>
              <a:t>Is being actively governed, preferably by an authoritative body?</a:t>
            </a:r>
          </a:p>
          <a:p>
            <a:endParaRPr lang="en-AU"/>
          </a:p>
          <a:p>
            <a:r>
              <a:rPr lang="en-AU" sz="1400"/>
              <a:t>We make best judgement calls. Vocabularies/ontologies – </a:t>
            </a:r>
          </a:p>
          <a:p>
            <a:endParaRPr lang="en-AU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/>
              <a:t>Appear to be a formalised, versioned and governed ontology rather than project or experiment based</a:t>
            </a:r>
          </a:p>
          <a:p>
            <a:r>
              <a:rPr lang="en-AU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039" y="4140829"/>
            <a:ext cx="8627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/>
              <a:t>Example: Where possible we have avoided using ‘experimental’ OGC Soil Data Interoperability experiment vocabularies </a:t>
            </a:r>
          </a:p>
          <a:p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24" y="4509790"/>
            <a:ext cx="6854969" cy="12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78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83B402-C126-4CBD-93DB-C73FE46A0A9F}"/>
              </a:ext>
            </a:extLst>
          </p:cNvPr>
          <p:cNvSpPr/>
          <p:nvPr/>
        </p:nvSpPr>
        <p:spPr>
          <a:xfrm>
            <a:off x="128184" y="520401"/>
            <a:ext cx="8820150" cy="55092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AU">
                <a:latin typeface="Calibri"/>
                <a:cs typeface="Calibri"/>
              </a:rPr>
              <a:t>Preferably has a definition (that matches what you are trying to describe)</a:t>
            </a:r>
            <a:endParaRPr lang="en-AU">
              <a:cs typeface="Calibri" charset="0"/>
            </a:endParaRPr>
          </a:p>
          <a:p>
            <a:pPr marL="285750" indent="-285750">
              <a:buFont typeface="Arial"/>
              <a:buChar char="•"/>
            </a:pPr>
            <a:endParaRPr lang="en-AU">
              <a:latin typeface="Calibri"/>
              <a:cs typeface="Calibri"/>
            </a:endParaRPr>
          </a:p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/>
              <a:t>  It is what you are trying to describe, example: </a:t>
            </a:r>
          </a:p>
          <a:p>
            <a:pPr lvl="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/>
              <a:t>To describe an observed property it should be from a collection ‘properties’ or similar, substance, from ‘substance’ or ‘object’ collection, procedure from a ‘procedures’ collection </a:t>
            </a:r>
          </a:p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>
                <a:latin typeface="Calibri"/>
                <a:cs typeface="Calibri"/>
              </a:rPr>
              <a:t>  Correct context based on hierarchy it sits in - 'respiration’ with definition 'process of respiration of plants generating CO2’ – a soil microbe does not do this</a:t>
            </a:r>
          </a:p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>
                <a:latin typeface="Calibri"/>
                <a:cs typeface="Calibri"/>
              </a:rPr>
              <a:t>  Are re-used in other ontologies? </a:t>
            </a:r>
            <a:r>
              <a:rPr lang="en-AU" i="1">
                <a:latin typeface="Calibri"/>
                <a:cs typeface="Calibri"/>
              </a:rPr>
              <a:t>may </a:t>
            </a:r>
            <a:r>
              <a:rPr lang="en-AU">
                <a:latin typeface="Calibri"/>
                <a:cs typeface="Calibri"/>
              </a:rPr>
              <a:t>indicate reputability? and increase the ability to be able to link data across datasets through semantic web, someday…..?</a:t>
            </a:r>
          </a:p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/>
              <a:t>  That gives a human readable definition as well as machine readable (</a:t>
            </a:r>
            <a:r>
              <a:rPr lang="en-AU" err="1"/>
              <a:t>ie</a:t>
            </a:r>
            <a:r>
              <a:rPr lang="en-AU"/>
              <a:t> a human can read the term on a webpage)</a:t>
            </a:r>
          </a:p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/>
              <a:t>  Try to use the </a:t>
            </a:r>
            <a:r>
              <a:rPr lang="en-AU" err="1"/>
              <a:t>the</a:t>
            </a:r>
            <a:r>
              <a:rPr lang="en-AU"/>
              <a:t> URI 'source of truth' address for the controlled vocabulary (not the https  of the term in a vocabulary register, for example)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A3085-6EA6-4594-AC9F-8E30F7BC019E}"/>
              </a:ext>
            </a:extLst>
          </p:cNvPr>
          <p:cNvSpPr txBox="1"/>
          <p:nvPr/>
        </p:nvSpPr>
        <p:spPr>
          <a:xfrm>
            <a:off x="571500" y="171450"/>
            <a:ext cx="713422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>
                <a:solidFill>
                  <a:srgbClr val="19259B"/>
                </a:solidFill>
                <a:latin typeface="Calibri"/>
                <a:cs typeface="Calibri"/>
              </a:rPr>
              <a:t>Some of our general rules for vocabulary selection, continued……</a:t>
            </a:r>
          </a:p>
        </p:txBody>
      </p:sp>
    </p:spTree>
    <p:extLst>
      <p:ext uri="{BB962C8B-B14F-4D97-AF65-F5344CB8AC3E}">
        <p14:creationId xmlns:p14="http://schemas.microsoft.com/office/powerpoint/2010/main" val="3308622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CC9D63-1EE3-4846-923B-A7C2889F20F2}"/>
              </a:ext>
            </a:extLst>
          </p:cNvPr>
          <p:cNvSpPr txBox="1"/>
          <p:nvPr/>
        </p:nvSpPr>
        <p:spPr>
          <a:xfrm>
            <a:off x="238125" y="361950"/>
            <a:ext cx="7667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19259B"/>
                </a:solidFill>
              </a:rPr>
              <a:t>Where are they? Everywhere there are vocabs, vocabs ……</a:t>
            </a:r>
          </a:p>
          <a:p>
            <a:endParaRPr lang="en-AU"/>
          </a:p>
          <a:p>
            <a:r>
              <a:rPr lang="en-AU"/>
              <a:t>How do we know if we really need to create a new vocabulary?</a:t>
            </a:r>
          </a:p>
          <a:p>
            <a:endParaRPr lang="en-AU"/>
          </a:p>
          <a:p>
            <a:r>
              <a:rPr lang="en-AU"/>
              <a:t>In general, quick service search approach:</a:t>
            </a:r>
          </a:p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A601E-C294-4C19-9441-9029E4AE2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6" y="3047284"/>
            <a:ext cx="2105025" cy="1247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4A74E5-6D79-48AE-A14A-31040AF4E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0" y="2817833"/>
            <a:ext cx="2171700" cy="752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3BD586-E6CE-481B-AA5C-CE87F733E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525" y="2104309"/>
            <a:ext cx="5534025" cy="713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A72C9D-00B4-4C67-85CB-E4B7F5550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030" y="4867140"/>
            <a:ext cx="2499766" cy="14765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158D14-317B-4D84-84A3-90E1844ECF4F}"/>
              </a:ext>
            </a:extLst>
          </p:cNvPr>
          <p:cNvSpPr txBox="1"/>
          <p:nvPr/>
        </p:nvSpPr>
        <p:spPr>
          <a:xfrm>
            <a:off x="542925" y="4572000"/>
            <a:ext cx="86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and….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18559E-8487-4DA7-AE8F-A5C8E7B921B4}"/>
              </a:ext>
            </a:extLst>
          </p:cNvPr>
          <p:cNvSpPr txBox="1"/>
          <p:nvPr/>
        </p:nvSpPr>
        <p:spPr>
          <a:xfrm>
            <a:off x="4300537" y="4572000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???....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3E5F7B-8DC3-44D4-A415-65B5820C8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0168" y="4850077"/>
            <a:ext cx="1271588" cy="11773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39CAE0-FFF1-4600-A980-A80D458D49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647"/>
          <a:stretch/>
        </p:blipFill>
        <p:spPr>
          <a:xfrm>
            <a:off x="6705056" y="5153025"/>
            <a:ext cx="2171700" cy="3693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9EDB61-BDD4-4DDD-BEAF-C118A3C352F3}"/>
              </a:ext>
            </a:extLst>
          </p:cNvPr>
          <p:cNvSpPr txBox="1"/>
          <p:nvPr/>
        </p:nvSpPr>
        <p:spPr>
          <a:xfrm>
            <a:off x="6676753" y="4756531"/>
            <a:ext cx="78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err="1"/>
              <a:t>e.g</a:t>
            </a:r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99F881-B701-44A1-8C27-EF8482F95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567" y="2867816"/>
            <a:ext cx="20669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17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628900" y="3477765"/>
            <a:ext cx="3980461" cy="2756779"/>
            <a:chOff x="4615658" y="1020041"/>
            <a:chExt cx="4380493" cy="31557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5658" y="2668670"/>
              <a:ext cx="4380493" cy="15071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4748" y="1020041"/>
              <a:ext cx="1695450" cy="7239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5960" y="1766393"/>
              <a:ext cx="3325595" cy="644147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6502473" y="3739366"/>
              <a:ext cx="1456963" cy="436419"/>
            </a:xfrm>
            <a:prstGeom prst="ellipse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/>
            </a:p>
          </p:txBody>
        </p:sp>
        <p:sp>
          <p:nvSpPr>
            <p:cNvPr id="11" name="Oval 10"/>
            <p:cNvSpPr/>
            <p:nvPr/>
          </p:nvSpPr>
          <p:spPr>
            <a:xfrm>
              <a:off x="6691746" y="2058133"/>
              <a:ext cx="1571122" cy="436419"/>
            </a:xfrm>
            <a:prstGeom prst="ellipse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/>
            </a:p>
          </p:txBody>
        </p:sp>
        <p:cxnSp>
          <p:nvCxnSpPr>
            <p:cNvPr id="13" name="Straight Arrow Connector 12"/>
            <p:cNvCxnSpPr>
              <a:stCxn id="11" idx="4"/>
            </p:cNvCxnSpPr>
            <p:nvPr/>
          </p:nvCxnSpPr>
          <p:spPr>
            <a:xfrm flipH="1">
              <a:off x="7350198" y="2494552"/>
              <a:ext cx="127109" cy="1163048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525" y="1805171"/>
            <a:ext cx="7363009" cy="116684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5548" y="26162"/>
            <a:ext cx="82070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19259B"/>
                </a:solidFill>
              </a:rPr>
              <a:t>Observable properties: Few vocabularies for</a:t>
            </a:r>
          </a:p>
          <a:p>
            <a:endParaRPr lang="en-AU" sz="14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/>
              <a:t>Use from experimental? Currently no governance of and not stable. These are what we are using, temporary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/>
              <a:t>Or do we use from another domain ontology?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/>
              <a:t>Does not need to be soil specific </a:t>
            </a:r>
            <a:r>
              <a:rPr lang="en-AU" sz="1400" err="1"/>
              <a:t>eg</a:t>
            </a:r>
            <a:r>
              <a:rPr lang="en-AU" sz="1400"/>
              <a:t> concentration </a:t>
            </a:r>
            <a:r>
              <a:rPr lang="en-AU" sz="1400" i="1"/>
              <a:t>in soil</a:t>
            </a:r>
            <a:endParaRPr lang="en-AU" sz="1400"/>
          </a:p>
        </p:txBody>
      </p:sp>
      <p:sp>
        <p:nvSpPr>
          <p:cNvPr id="22" name="TextBox 21"/>
          <p:cNvSpPr txBox="1"/>
          <p:nvPr/>
        </p:nvSpPr>
        <p:spPr>
          <a:xfrm>
            <a:off x="1983290" y="3131301"/>
            <a:ext cx="158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Or…..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0525" y="1293963"/>
            <a:ext cx="466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Example, ammonium concentration - </a:t>
            </a:r>
          </a:p>
        </p:txBody>
      </p:sp>
      <p:sp>
        <p:nvSpPr>
          <p:cNvPr id="25" name="Oval 24"/>
          <p:cNvSpPr/>
          <p:nvPr/>
        </p:nvSpPr>
        <p:spPr>
          <a:xfrm>
            <a:off x="6571562" y="1663295"/>
            <a:ext cx="1623981" cy="333203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/>
          </a:p>
        </p:txBody>
      </p:sp>
    </p:spTree>
    <p:extLst>
      <p:ext uri="{BB962C8B-B14F-4D97-AF65-F5344CB8AC3E}">
        <p14:creationId xmlns:p14="http://schemas.microsoft.com/office/powerpoint/2010/main" val="3211047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b="55681"/>
          <a:stretch/>
        </p:blipFill>
        <p:spPr>
          <a:xfrm>
            <a:off x="274312" y="1717121"/>
            <a:ext cx="6494826" cy="11403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415636" y="124691"/>
            <a:ext cx="8207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19259B"/>
                </a:solidFill>
              </a:rPr>
              <a:t>Observable properties: challenges continued - UoM</a:t>
            </a:r>
          </a:p>
          <a:p>
            <a:endParaRPr lang="en-AU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/>
              <a:t>We measure this in ppm, mg/kg, other UoM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/>
              <a:t>Does the unit here matter, or can we use this vocab (</a:t>
            </a:r>
            <a:r>
              <a:rPr lang="en-AU" sz="1400" err="1"/>
              <a:t>ie</a:t>
            </a:r>
            <a:r>
              <a:rPr lang="en-AU" sz="1400"/>
              <a:t> does the concept ‘</a:t>
            </a:r>
            <a:r>
              <a:rPr lang="en-AU" sz="1400" err="1"/>
              <a:t>sulfur</a:t>
            </a:r>
            <a:r>
              <a:rPr lang="en-AU" sz="1400"/>
              <a:t> concentration’ stand independent of UoM’?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516" y="3986913"/>
            <a:ext cx="4953000" cy="1447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val 13"/>
          <p:cNvSpPr/>
          <p:nvPr/>
        </p:nvSpPr>
        <p:spPr>
          <a:xfrm>
            <a:off x="2407693" y="5101510"/>
            <a:ext cx="1623981" cy="333203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/>
          </a:p>
        </p:txBody>
      </p:sp>
      <p:cxnSp>
        <p:nvCxnSpPr>
          <p:cNvPr id="4" name="Straight Connector 3"/>
          <p:cNvCxnSpPr>
            <a:stCxn id="19" idx="2"/>
          </p:cNvCxnSpPr>
          <p:nvPr/>
        </p:nvCxnSpPr>
        <p:spPr>
          <a:xfrm flipH="1">
            <a:off x="1371600" y="2857500"/>
            <a:ext cx="2150125" cy="1129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19" idx="2"/>
          </p:cNvCxnSpPr>
          <p:nvPr/>
        </p:nvCxnSpPr>
        <p:spPr>
          <a:xfrm flipH="1" flipV="1">
            <a:off x="3521725" y="2857500"/>
            <a:ext cx="2725791" cy="1114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83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62AF0C-3D6A-43C6-AFB1-A7EE5600310A}"/>
              </a:ext>
            </a:extLst>
          </p:cNvPr>
          <p:cNvSpPr txBox="1"/>
          <p:nvPr/>
        </p:nvSpPr>
        <p:spPr>
          <a:xfrm>
            <a:off x="415636" y="124691"/>
            <a:ext cx="8207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19259B"/>
                </a:solidFill>
              </a:rPr>
              <a:t>Observable properties: challenges continued – is this an observed property??</a:t>
            </a:r>
          </a:p>
          <a:p>
            <a:endParaRPr lang="en-AU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/>
              <a:t>What vocabularies can I use to describe observed properties of soil? For example -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B8D19-63BB-4B55-B1E5-730B2DFE5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2019300"/>
            <a:ext cx="2781300" cy="1619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520F06-0AD2-40AB-ABF8-31D555FB8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687" y="2019300"/>
            <a:ext cx="2581275" cy="15621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81E18AD-224F-40B9-BEA8-F71A47500B4B}"/>
              </a:ext>
            </a:extLst>
          </p:cNvPr>
          <p:cNvSpPr/>
          <p:nvPr/>
        </p:nvSpPr>
        <p:spPr>
          <a:xfrm>
            <a:off x="3657600" y="2238375"/>
            <a:ext cx="1462087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7B00AEE-FAC2-42F0-8358-0592E4D6E411}"/>
              </a:ext>
            </a:extLst>
          </p:cNvPr>
          <p:cNvSpPr/>
          <p:nvPr/>
        </p:nvSpPr>
        <p:spPr>
          <a:xfrm>
            <a:off x="3657599" y="3048000"/>
            <a:ext cx="1462087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49DB9E-F417-444C-8F31-619CB4427E75}"/>
              </a:ext>
            </a:extLst>
          </p:cNvPr>
          <p:cNvSpPr txBox="1"/>
          <p:nvPr/>
        </p:nvSpPr>
        <p:spPr>
          <a:xfrm>
            <a:off x="5119687" y="1649968"/>
            <a:ext cx="296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Top concepts: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7E6195-55B7-4494-9191-5D0B715E5DE3}"/>
              </a:ext>
            </a:extLst>
          </p:cNvPr>
          <p:cNvSpPr txBox="1"/>
          <p:nvPr/>
        </p:nvSpPr>
        <p:spPr>
          <a:xfrm>
            <a:off x="1138237" y="1671161"/>
            <a:ext cx="296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OK, I’ll use this: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5DE18814-E032-4636-98F8-AA93956ACF79}"/>
              </a:ext>
            </a:extLst>
          </p:cNvPr>
          <p:cNvSpPr/>
          <p:nvPr/>
        </p:nvSpPr>
        <p:spPr>
          <a:xfrm>
            <a:off x="7065168" y="2486025"/>
            <a:ext cx="1193007" cy="5275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/>
              <a:t>Hmm, maybe not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D98EDAE-FD19-4DF1-ACD4-81CABCFEED93}"/>
              </a:ext>
            </a:extLst>
          </p:cNvPr>
          <p:cNvSpPr/>
          <p:nvPr/>
        </p:nvSpPr>
        <p:spPr>
          <a:xfrm>
            <a:off x="6700836" y="1592044"/>
            <a:ext cx="1193007" cy="5275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/>
              <a:t>Alright I think</a:t>
            </a:r>
          </a:p>
        </p:txBody>
      </p:sp>
    </p:spTree>
    <p:extLst>
      <p:ext uri="{BB962C8B-B14F-4D97-AF65-F5344CB8AC3E}">
        <p14:creationId xmlns:p14="http://schemas.microsoft.com/office/powerpoint/2010/main" val="2262189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62AF0C-3D6A-43C6-AFB1-A7EE5600310A}"/>
              </a:ext>
            </a:extLst>
          </p:cNvPr>
          <p:cNvSpPr txBox="1"/>
          <p:nvPr/>
        </p:nvSpPr>
        <p:spPr>
          <a:xfrm>
            <a:off x="558511" y="238929"/>
            <a:ext cx="8207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19259B"/>
                </a:solidFill>
              </a:rPr>
              <a:t>Collections the vocabularies are coming from are many, e.g. - </a:t>
            </a:r>
          </a:p>
          <a:p>
            <a:endParaRPr lang="en-AU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CC3ACB-FB7C-45F5-826F-D03F26BDA0FD}"/>
              </a:ext>
            </a:extLst>
          </p:cNvPr>
          <p:cNvSpPr/>
          <p:nvPr/>
        </p:nvSpPr>
        <p:spPr>
          <a:xfrm>
            <a:off x="35537" y="1060312"/>
            <a:ext cx="904874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http://registry.it.csiro.au/def/environment/property</a:t>
            </a:r>
            <a:r>
              <a:rPr lang="en-AU" sz="1400"/>
              <a:t> ‘property’ &gt; phosphorus concentration’ </a:t>
            </a:r>
          </a:p>
          <a:p>
            <a:r>
              <a:rPr lang="en-AU" sz="1400">
                <a:hlinkClick r:id="rId3" tooltip="http://registry.it.csiro.au/def/soil/au/asls/soil-pro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http://registry.it.csiro.au/def/soil/au/asls/soil-prof</a:t>
            </a:r>
            <a:r>
              <a:rPr lang="en-AU" sz="1400"/>
              <a:t> ‘soil colour’</a:t>
            </a:r>
          </a:p>
          <a:p>
            <a:r>
              <a:rPr lang="en-AU" sz="1400" u="sng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http://registry.it.csiro.au/def/soil/au/edu/fed-uni/property</a:t>
            </a:r>
            <a:r>
              <a:rPr lang="en-AU" sz="1400" u="sng"/>
              <a:t> </a:t>
            </a:r>
            <a:r>
              <a:rPr lang="en-AU" sz="1400"/>
              <a:t>our ‘property’&gt;’recalcitrant carbon concentration</a:t>
            </a:r>
            <a:endParaRPr lang="en-AU" sz="1400" u="sng"/>
          </a:p>
          <a:p>
            <a:r>
              <a:rPr lang="en-AU" sz="14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http://registry.it.csiro.au/def/agriculture/cabi</a:t>
            </a:r>
            <a:r>
              <a:rPr lang="en-AU" sz="1400"/>
              <a:t> – list of terms for CABI&gt;’buffering capacity’</a:t>
            </a:r>
          </a:p>
          <a:p>
            <a:r>
              <a:rPr lang="en-AU" sz="1400" u="sng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http://aims.fao.org/aos/agrovoc/c_2283</a:t>
            </a:r>
            <a:r>
              <a:rPr lang="en-AU" sz="1400" u="sng"/>
              <a:t> </a:t>
            </a:r>
            <a:r>
              <a:rPr lang="en-AU" sz="1400"/>
              <a:t>‘dimensions’ &gt; ‘depth’ ‘soil water content’</a:t>
            </a:r>
          </a:p>
          <a:p>
            <a:r>
              <a:rPr lang="en-AU" sz="1400" u="sng"/>
              <a:t>http:/id.agrisemantics.org/</a:t>
            </a:r>
            <a:r>
              <a:rPr lang="en-AU" sz="1400" u="sng" err="1"/>
              <a:t>gacs</a:t>
            </a:r>
            <a:r>
              <a:rPr lang="en-AU" sz="1400" u="sng"/>
              <a:t>/C1589</a:t>
            </a:r>
            <a:r>
              <a:rPr lang="en-AU" sz="1400"/>
              <a:t> ‘properties’&gt;’carbon to nitrogen ratio’</a:t>
            </a:r>
          </a:p>
          <a:p>
            <a:r>
              <a:rPr lang="en-AU" sz="1400" u="sng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http://purl.obolibrary.org/obo/GO_0008150</a:t>
            </a:r>
            <a:r>
              <a:rPr lang="en-AU" sz="1400" u="sng"/>
              <a:t> </a:t>
            </a:r>
            <a:r>
              <a:rPr lang="en-AU" sz="1400"/>
              <a:t>'biological processes’&gt;’anaerobic respiration’</a:t>
            </a:r>
          </a:p>
          <a:p>
            <a:r>
              <a:rPr lang="en-AU" sz="140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http://aims.fao.org/aos/agrovoc/c_49874</a:t>
            </a:r>
            <a:r>
              <a:rPr lang="en-AU" sz="1400"/>
              <a:t> ’properties’&gt;’composition’</a:t>
            </a:r>
          </a:p>
          <a:p>
            <a:r>
              <a:rPr lang="en-AU" sz="140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http://purl.jp/bio/4/subject/IA14 </a:t>
            </a:r>
            <a:r>
              <a:rPr lang="en-AU" sz="1400"/>
              <a:t>’resources and energy’&gt;’biological mass’</a:t>
            </a:r>
          </a:p>
          <a:p>
            <a:r>
              <a:rPr lang="en-AU" sz="140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http://purl.jp/bio/4/subject/IA07</a:t>
            </a:r>
            <a:r>
              <a:rPr lang="en-AU" sz="1400"/>
              <a:t>  ‘phenomena’&gt;’nitrogen fixation’</a:t>
            </a:r>
          </a:p>
          <a:p>
            <a:r>
              <a:rPr lang="en-AU" sz="140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http://aims.fao.org/aos/agrovoc/c_330704</a:t>
            </a:r>
            <a:r>
              <a:rPr lang="en-AU" sz="1400"/>
              <a:t>  ‘phenomena’&gt; ‘nitrification’</a:t>
            </a:r>
            <a:endParaRPr lang="en-AU" sz="1400" u="sng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3B821C-2827-4798-99D7-C77C4F825C81}"/>
              </a:ext>
            </a:extLst>
          </p:cNvPr>
          <p:cNvSpPr txBox="1"/>
          <p:nvPr/>
        </p:nvSpPr>
        <p:spPr>
          <a:xfrm>
            <a:off x="35537" y="680548"/>
            <a:ext cx="8207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19259B"/>
                </a:solidFill>
              </a:rPr>
              <a:t>Observable properties</a:t>
            </a:r>
          </a:p>
          <a:p>
            <a:endParaRPr lang="en-AU" sz="1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859326-DB9B-4AC7-A442-A99F815FF42C}"/>
              </a:ext>
            </a:extLst>
          </p:cNvPr>
          <p:cNvSpPr txBox="1"/>
          <p:nvPr/>
        </p:nvSpPr>
        <p:spPr>
          <a:xfrm>
            <a:off x="0" y="3676532"/>
            <a:ext cx="82070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19259B"/>
                </a:solidFill>
              </a:rPr>
              <a:t>Species, substances or object</a:t>
            </a:r>
          </a:p>
          <a:p>
            <a:r>
              <a:rPr lang="en-AU" sz="1400">
                <a:hlinkClick r:id="rId12"/>
              </a:rPr>
              <a:t>http://purl.obolibrary.org/obo/BFO_0000001</a:t>
            </a:r>
            <a:r>
              <a:rPr lang="en-AU" sz="1400"/>
              <a:t> Thing&gt;'Entity’&gt;’microbial community’</a:t>
            </a:r>
          </a:p>
          <a:p>
            <a:r>
              <a:rPr lang="it-IT" sz="1400">
                <a:hlinkClick r:id="rId13" tooltip="Go to external page"/>
              </a:rPr>
              <a:t>http://purl.obolibrary.org/obo/CHEBI_24431</a:t>
            </a:r>
            <a:r>
              <a:rPr lang="it-IT" sz="1400"/>
              <a:t>  ‘Chemical entity’ &gt; ‘carbon </a:t>
            </a:r>
            <a:r>
              <a:rPr lang="en-AU" sz="1400"/>
              <a:t>dioxide’</a:t>
            </a:r>
          </a:p>
          <a:p>
            <a:r>
              <a:rPr lang="en-AU" sz="1400">
                <a:hlinkClick r:id="rId14"/>
              </a:rPr>
              <a:t>http://purl.jp/bio/4/id/200906079942882108</a:t>
            </a:r>
            <a:r>
              <a:rPr lang="en-AU" sz="1400"/>
              <a:t>  ‘organism’&gt; ‘vesicular arbuscular mycorrhizal fungi“</a:t>
            </a:r>
          </a:p>
          <a:p>
            <a:r>
              <a:rPr lang="en-AU" sz="1400">
                <a:hlinkClick r:id="rId15"/>
              </a:rPr>
              <a:t>http://purl.obolibrary.org/obo/NCIT_C14250</a:t>
            </a:r>
            <a:r>
              <a:rPr lang="en-AU" sz="1400"/>
              <a:t> Thing&gt;’organism’ &gt;’protozoa’</a:t>
            </a:r>
          </a:p>
          <a:p>
            <a:r>
              <a:rPr lang="en-AU" sz="1400">
                <a:hlinkClick r:id="rId16"/>
              </a:rPr>
              <a:t>http://id.agrisemantics.org/gacs/C32916</a:t>
            </a:r>
            <a:r>
              <a:rPr lang="en-AU" sz="1400"/>
              <a:t> ’object’ &gt;’organism’&gt;’</a:t>
            </a:r>
            <a:r>
              <a:rPr lang="en-AU" sz="1400" err="1"/>
              <a:t>mycorrihizal</a:t>
            </a:r>
            <a:r>
              <a:rPr lang="en-AU" sz="1400"/>
              <a:t> fungi’</a:t>
            </a:r>
          </a:p>
          <a:p>
            <a:endParaRPr lang="en-AU"/>
          </a:p>
          <a:p>
            <a:endParaRPr lang="en-AU">
              <a:solidFill>
                <a:srgbClr val="19259B"/>
              </a:solidFill>
            </a:endParaRPr>
          </a:p>
          <a:p>
            <a:endParaRPr lang="en-AU" sz="1200"/>
          </a:p>
        </p:txBody>
      </p:sp>
    </p:spTree>
    <p:extLst>
      <p:ext uri="{BB962C8B-B14F-4D97-AF65-F5344CB8AC3E}">
        <p14:creationId xmlns:p14="http://schemas.microsoft.com/office/powerpoint/2010/main" val="47000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682" y="332509"/>
            <a:ext cx="8156863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2"/>
                </a:solidFill>
              </a:rPr>
              <a:t>Our role -</a:t>
            </a:r>
          </a:p>
          <a:p>
            <a:endParaRPr lang="en-AU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Primarily data brokers for development of data platforms and tooling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i="1"/>
              <a:t>Users </a:t>
            </a:r>
            <a:r>
              <a:rPr lang="en-AU" sz="1600"/>
              <a:t>of controlled vocabularies (and where necessary </a:t>
            </a:r>
            <a:r>
              <a:rPr lang="en-AU" sz="1600" i="1"/>
              <a:t>creators</a:t>
            </a:r>
            <a:r>
              <a:rPr lang="en-AU" sz="1600"/>
              <a:t> and </a:t>
            </a:r>
            <a:r>
              <a:rPr lang="en-AU" sz="1600" i="1"/>
              <a:t>managers</a:t>
            </a:r>
            <a:r>
              <a:rPr lang="en-AU" sz="1600"/>
              <a:t>)</a:t>
            </a:r>
          </a:p>
          <a:p>
            <a:endParaRPr lang="en-AU"/>
          </a:p>
          <a:p>
            <a:r>
              <a:rPr lang="en-AU">
                <a:solidFill>
                  <a:schemeClr val="accent2"/>
                </a:solidFill>
              </a:rPr>
              <a:t>What we are using controlled vocabularies for – </a:t>
            </a:r>
          </a:p>
          <a:p>
            <a:endParaRPr lang="en-AU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Standardisation of soil data provided from soil data providers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/>
              <a:t>Focus: farming grower groups and Catchment Management Authorities</a:t>
            </a:r>
          </a:p>
          <a:p>
            <a:pPr lvl="1"/>
            <a:endParaRPr lang="en-AU" sz="1600"/>
          </a:p>
          <a:p>
            <a:pPr>
              <a:spcAft>
                <a:spcPts val="600"/>
              </a:spcAft>
            </a:pPr>
            <a:r>
              <a:rPr lang="en-AU"/>
              <a:t>	- </a:t>
            </a:r>
            <a:r>
              <a:rPr lang="en-AU" sz="1400"/>
              <a:t>Data received from providers as excel sheets, content not in standard structure</a:t>
            </a:r>
          </a:p>
          <a:p>
            <a:pPr>
              <a:spcAft>
                <a:spcPts val="600"/>
              </a:spcAft>
            </a:pPr>
            <a:r>
              <a:rPr lang="en-AU" sz="1400"/>
              <a:t>	-  Results are from laboratories across country</a:t>
            </a:r>
          </a:p>
          <a:p>
            <a:pPr>
              <a:spcAft>
                <a:spcPts val="600"/>
              </a:spcAft>
            </a:pPr>
            <a:r>
              <a:rPr lang="en-AU" sz="1400"/>
              <a:t>	-  Measurements and results are not described in standard ways (methods may be National 	standards but data is not labelled in a standard way or with persistent identifiers)</a:t>
            </a:r>
          </a:p>
          <a:p>
            <a:pPr>
              <a:spcAft>
                <a:spcPts val="600"/>
              </a:spcAft>
            </a:pPr>
            <a:r>
              <a:rPr lang="en-AU" sz="1400"/>
              <a:t>	- No standards for contextual data fields and content (some datasets well described, some not)</a:t>
            </a:r>
            <a:endParaRPr lang="en-AU"/>
          </a:p>
          <a:p>
            <a:endParaRPr lang="en-AU">
              <a:solidFill>
                <a:schemeClr val="accent2"/>
              </a:solidFill>
            </a:endParaRPr>
          </a:p>
          <a:p>
            <a:r>
              <a:rPr lang="en-AU">
                <a:solidFill>
                  <a:schemeClr val="accent2"/>
                </a:solidFill>
              </a:rPr>
              <a:t>Focus of this talk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How we are using controlled vocabularies to standardise this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Challenges encountered as vocabulary users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/>
              <a:t>Our current approach/solutions to the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/>
          </a:p>
          <a:p>
            <a:r>
              <a:rPr lang="en-AU" sz="1600" i="1"/>
              <a:t>Note – much presented here is currently in development. </a:t>
            </a:r>
          </a:p>
          <a:p>
            <a:r>
              <a:rPr lang="en-AU" sz="1600" i="1"/>
              <a:t>There will be things to fix. Suggestions welcome for v2!</a:t>
            </a:r>
          </a:p>
          <a:p>
            <a:r>
              <a:rPr lang="en-AU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2882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1BB83A-B5C3-4EFE-AA82-07E996F51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2200" y="1173150"/>
            <a:ext cx="7959600" cy="2952750"/>
          </a:xfrm>
        </p:spPr>
        <p:txBody>
          <a:bodyPr/>
          <a:lstStyle/>
          <a:p>
            <a:r>
              <a:rPr lang="en-AU"/>
              <a:t>Interlinking Ontology for Biological Concepts</a:t>
            </a:r>
          </a:p>
          <a:p>
            <a:r>
              <a:rPr lang="en-AU"/>
              <a:t>Biological processes and interactions</a:t>
            </a:r>
          </a:p>
          <a:p>
            <a:r>
              <a:rPr lang="en-AU"/>
              <a:t>PATO - the Phenotype and Trait Ontology</a:t>
            </a:r>
          </a:p>
          <a:p>
            <a:r>
              <a:rPr lang="en-AU"/>
              <a:t>MICRO - a limited number of terms to help describe microorganisms that live in the soil</a:t>
            </a:r>
          </a:p>
          <a:p>
            <a:r>
              <a:rPr lang="en-AU"/>
              <a:t>OHMI: Ontology of Host-Microbiome Interactions. OHMI is a biomedical ontology that represents the entities and relations in the domain of host-microbiome interactions.</a:t>
            </a:r>
          </a:p>
          <a:p>
            <a:r>
              <a:rPr lang="en-AU"/>
              <a:t>Gene Ontology - useful for some biological related processes in the soil e.g. Nitrogen fixation</a:t>
            </a:r>
          </a:p>
          <a:p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87333-4A19-4D0E-9DCE-68EB99BE6EFD}"/>
              </a:ext>
            </a:extLst>
          </p:cNvPr>
          <p:cNvSpPr txBox="1"/>
          <p:nvPr/>
        </p:nvSpPr>
        <p:spPr>
          <a:xfrm>
            <a:off x="735932" y="426693"/>
            <a:ext cx="8207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>
                <a:solidFill>
                  <a:srgbClr val="19259B"/>
                </a:solidFill>
              </a:rPr>
              <a:t>Soil processes relating to the living soil, across various ontologies, </a:t>
            </a:r>
            <a:r>
              <a:rPr lang="en-AU" sz="2000" err="1">
                <a:solidFill>
                  <a:srgbClr val="19259B"/>
                </a:solidFill>
              </a:rPr>
              <a:t>eg</a:t>
            </a:r>
            <a:r>
              <a:rPr lang="en-AU" sz="2000">
                <a:solidFill>
                  <a:srgbClr val="19259B"/>
                </a:solidFill>
              </a:rPr>
              <a:t> - </a:t>
            </a:r>
          </a:p>
          <a:p>
            <a:endParaRPr lang="en-AU" sz="2000"/>
          </a:p>
        </p:txBody>
      </p:sp>
    </p:spTree>
    <p:extLst>
      <p:ext uri="{BB962C8B-B14F-4D97-AF65-F5344CB8AC3E}">
        <p14:creationId xmlns:p14="http://schemas.microsoft.com/office/powerpoint/2010/main" val="3818820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201C5A-C6D4-46C0-9697-E8C46891030F}"/>
              </a:ext>
            </a:extLst>
          </p:cNvPr>
          <p:cNvSpPr txBox="1"/>
          <p:nvPr/>
        </p:nvSpPr>
        <p:spPr>
          <a:xfrm>
            <a:off x="109182" y="267504"/>
            <a:ext cx="90348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19259B"/>
                </a:solidFill>
              </a:rPr>
              <a:t>Challenges of describing which vocabs to use: The case of soil biology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Could we go abstract to reduce the number of observed properties we need to find/use/create? E.g. have used ‘composition’ and ‘biomass’ (but not ‘concentration of’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It is a bit unclear what the observed property even is, particularly with ‘proxy’ or ‘indicator’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What will be most useful and to whom?</a:t>
            </a:r>
          </a:p>
          <a:p>
            <a:r>
              <a:rPr lang="en-AU"/>
              <a:t>An example -</a:t>
            </a:r>
          </a:p>
          <a:p>
            <a:endParaRPr lang="en-AU"/>
          </a:p>
          <a:p>
            <a:endParaRPr lang="en-AU" sz="12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85B61EA-30A4-4C8C-BEE0-64D0939B2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711956"/>
              </p:ext>
            </p:extLst>
          </p:nvPr>
        </p:nvGraphicFramePr>
        <p:xfrm>
          <a:off x="675564" y="2107451"/>
          <a:ext cx="7792871" cy="473771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734926">
                  <a:extLst>
                    <a:ext uri="{9D8B030D-6E8A-4147-A177-3AD203B41FA5}">
                      <a16:colId xmlns:a16="http://schemas.microsoft.com/office/drawing/2014/main" val="2954328698"/>
                    </a:ext>
                  </a:extLst>
                </a:gridCol>
                <a:gridCol w="2700596">
                  <a:extLst>
                    <a:ext uri="{9D8B030D-6E8A-4147-A177-3AD203B41FA5}">
                      <a16:colId xmlns:a16="http://schemas.microsoft.com/office/drawing/2014/main" val="3286724919"/>
                    </a:ext>
                  </a:extLst>
                </a:gridCol>
                <a:gridCol w="1620039">
                  <a:extLst>
                    <a:ext uri="{9D8B030D-6E8A-4147-A177-3AD203B41FA5}">
                      <a16:colId xmlns:a16="http://schemas.microsoft.com/office/drawing/2014/main" val="2607149647"/>
                    </a:ext>
                  </a:extLst>
                </a:gridCol>
                <a:gridCol w="1737310">
                  <a:extLst>
                    <a:ext uri="{9D8B030D-6E8A-4147-A177-3AD203B41FA5}">
                      <a16:colId xmlns:a16="http://schemas.microsoft.com/office/drawing/2014/main" val="981618582"/>
                    </a:ext>
                  </a:extLst>
                </a:gridCol>
              </a:tblGrid>
              <a:tr h="229500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provider label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procedure member label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 err="1">
                          <a:effectLst/>
                        </a:rPr>
                        <a:t>obsv</a:t>
                      </a:r>
                      <a:r>
                        <a:rPr lang="en-AU" sz="1400" u="none" strike="noStrike">
                          <a:effectLst/>
                        </a:rPr>
                        <a:t> property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substance 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extLst>
                  <a:ext uri="{0D108BD9-81ED-4DB2-BD59-A6C34878D82A}">
                    <a16:rowId xmlns:a16="http://schemas.microsoft.com/office/drawing/2014/main" val="396360774"/>
                  </a:ext>
                </a:extLst>
              </a:tr>
              <a:tr h="594096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Microbial,activity indctr  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Microbial activity by CO2 respiration - 3 days laboratory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tc>
                  <a:txBody>
                    <a:bodyPr/>
                    <a:lstStyle/>
                    <a:p>
                      <a:pPr algn="l" fontAlgn="t"/>
                      <a:endParaRPr lang="fr-FR" sz="1400" u="none" strike="noStrike">
                        <a:effectLst/>
                      </a:endParaRPr>
                    </a:p>
                    <a:p>
                      <a:pPr algn="l" fontAlgn="t"/>
                      <a:r>
                        <a:rPr lang="fr-FR" sz="1400" u="none" strike="noStrike" err="1">
                          <a:effectLst/>
                        </a:rPr>
                        <a:t>anaerobic</a:t>
                      </a:r>
                      <a:r>
                        <a:rPr lang="fr-FR" sz="1400" u="none" strike="noStrike">
                          <a:effectLst/>
                        </a:rPr>
                        <a:t> respiration' </a:t>
                      </a:r>
                      <a:br>
                        <a:rPr lang="fr-FR" sz="1400" u="none" strike="noStrike">
                          <a:effectLst/>
                        </a:rPr>
                      </a:b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AU" sz="1400" u="none" strike="noStrike">
                          <a:effectLst/>
                          <a:hlinkClick r:id="rId2"/>
                        </a:rPr>
                      </a:br>
                      <a:r>
                        <a:rPr lang="en-AU" sz="1400" u="none" strike="noStrike">
                          <a:effectLst/>
                        </a:rPr>
                        <a:t>‘carbon dioxide’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extLst>
                  <a:ext uri="{0D108BD9-81ED-4DB2-BD59-A6C34878D82A}">
                    <a16:rowId xmlns:a16="http://schemas.microsoft.com/office/drawing/2014/main" val="3917824955"/>
                  </a:ext>
                </a:extLst>
              </a:tr>
              <a:tr h="594096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Resprtn*,mg CO2/kg   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Microbial basal respiration by CO2 production - 3 days laboratory. </a:t>
                      </a:r>
                      <a:br>
                        <a:rPr lang="en-AU" sz="1400" u="none" strike="noStrike">
                          <a:effectLst/>
                        </a:rPr>
                      </a:br>
                      <a:endParaRPr lang="en-AU" sz="1400" b="0" i="0" u="none" strike="noStrike">
                        <a:solidFill>
                          <a:srgbClr val="4444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u="none" strike="noStrike" err="1">
                          <a:effectLst/>
                        </a:rPr>
                        <a:t>anaerobic</a:t>
                      </a:r>
                      <a:r>
                        <a:rPr lang="fr-FR" sz="1400" u="none" strike="noStrike">
                          <a:effectLst/>
                        </a:rPr>
                        <a:t> respiration' </a:t>
                      </a:r>
                      <a:br>
                        <a:rPr lang="fr-FR" sz="1400" u="none" strike="noStrike">
                          <a:effectLst/>
                        </a:rPr>
                      </a:b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‘carbon dioxide’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extLst>
                  <a:ext uri="{0D108BD9-81ED-4DB2-BD59-A6C34878D82A}">
                    <a16:rowId xmlns:a16="http://schemas.microsoft.com/office/drawing/2014/main" val="4097111267"/>
                  </a:ext>
                </a:extLst>
              </a:tr>
              <a:tr h="594096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Soil Micro,Biomass C mg C/kg  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Soil microbial biomass by CO2 respiration - 3 days laboratory. </a:t>
                      </a:r>
                      <a:endParaRPr lang="en-AU" sz="1400" b="0" i="0" u="none" strike="noStrike">
                        <a:solidFill>
                          <a:srgbClr val="4444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u="none" strike="noStrike" err="1">
                          <a:effectLst/>
                        </a:rPr>
                        <a:t>anaerobic</a:t>
                      </a:r>
                      <a:r>
                        <a:rPr lang="fr-FR" sz="1400" u="none" strike="noStrike">
                          <a:effectLst/>
                        </a:rPr>
                        <a:t> respiration' </a:t>
                      </a:r>
                      <a:br>
                        <a:rPr lang="fr-FR" sz="1400" u="none" strike="noStrike">
                          <a:effectLst/>
                        </a:rPr>
                      </a:b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‘carbon dioxide’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extLst>
                  <a:ext uri="{0D108BD9-81ED-4DB2-BD59-A6C34878D82A}">
                    <a16:rowId xmlns:a16="http://schemas.microsoft.com/office/drawing/2014/main" val="3124757557"/>
                  </a:ext>
                </a:extLst>
              </a:tr>
              <a:tr h="594096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N,minrlz'n mg/kg  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Mineralisable nitrogen by CO2 - 3 days laboratory.</a:t>
                      </a:r>
                      <a:endParaRPr lang="en-AU" sz="1400" b="0" i="0" u="none" strike="noStrike">
                        <a:solidFill>
                          <a:srgbClr val="4444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u="none" strike="noStrike" err="1">
                          <a:effectLst/>
                        </a:rPr>
                        <a:t>anaerobic</a:t>
                      </a:r>
                      <a:r>
                        <a:rPr lang="fr-FR" sz="1400" u="none" strike="noStrike">
                          <a:effectLst/>
                        </a:rPr>
                        <a:t> respiration' </a:t>
                      </a:r>
                      <a:br>
                        <a:rPr lang="fr-FR" sz="1400" u="none" strike="noStrike">
                          <a:effectLst/>
                        </a:rPr>
                      </a:b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‘carbon dioxide’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extLst>
                  <a:ext uri="{0D108BD9-81ED-4DB2-BD59-A6C34878D82A}">
                    <a16:rowId xmlns:a16="http://schemas.microsoft.com/office/drawing/2014/main" val="4243580928"/>
                  </a:ext>
                </a:extLst>
              </a:tr>
              <a:tr h="594096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P,minrlztn mg/kg  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Mineralisable phosphorus by CO2 - 3 days laboratory. 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u="none" strike="noStrike" err="1">
                          <a:effectLst/>
                        </a:rPr>
                        <a:t>anaerobic</a:t>
                      </a:r>
                      <a:r>
                        <a:rPr lang="fr-FR" sz="1400" u="none" strike="noStrike">
                          <a:effectLst/>
                        </a:rPr>
                        <a:t> respiration' </a:t>
                      </a:r>
                      <a:br>
                        <a:rPr lang="fr-FR" sz="1400" u="none" strike="noStrike">
                          <a:effectLst/>
                        </a:rPr>
                      </a:b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‘carbon dioxide’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extLst>
                  <a:ext uri="{0D108BD9-81ED-4DB2-BD59-A6C34878D82A}">
                    <a16:rowId xmlns:a16="http://schemas.microsoft.com/office/drawing/2014/main" val="2587951081"/>
                  </a:ext>
                </a:extLst>
              </a:tr>
              <a:tr h="594096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Soil Basal Respiration 7-28 day mg C/kg soil  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Soil basal respiration by CO2 - 7 - 28 days laboratory. 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u="none" strike="noStrike" err="1">
                          <a:effectLst/>
                        </a:rPr>
                        <a:t>anaerobic</a:t>
                      </a:r>
                      <a:r>
                        <a:rPr lang="fr-FR" sz="1400" u="none" strike="noStrike">
                          <a:effectLst/>
                        </a:rPr>
                        <a:t> respiration' </a:t>
                      </a:r>
                      <a:br>
                        <a:rPr lang="fr-FR" sz="1400" u="none" strike="noStrike">
                          <a:effectLst/>
                        </a:rPr>
                      </a:b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‘carbon dioxide’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4" marR="6334" marT="6334" marB="30402"/>
                </a:tc>
                <a:extLst>
                  <a:ext uri="{0D108BD9-81ED-4DB2-BD59-A6C34878D82A}">
                    <a16:rowId xmlns:a16="http://schemas.microsoft.com/office/drawing/2014/main" val="1369162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655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810990-3A9C-4825-BDC9-066A57E44619}"/>
              </a:ext>
            </a:extLst>
          </p:cNvPr>
          <p:cNvSpPr txBox="1"/>
          <p:nvPr/>
        </p:nvSpPr>
        <p:spPr>
          <a:xfrm>
            <a:off x="5553884" y="5174289"/>
            <a:ext cx="374701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u="sng">
                <a:solidFill>
                  <a:srgbClr val="444444"/>
                </a:solidFill>
                <a:latin typeface="Calibri"/>
                <a:cs typeface="Calibri"/>
              </a:rPr>
              <a:t>We are using quite generic for most</a:t>
            </a:r>
            <a:r>
              <a:rPr lang="en-US" sz="1400">
                <a:solidFill>
                  <a:srgbClr val="444444"/>
                </a:solidFill>
                <a:latin typeface="Calibri"/>
                <a:cs typeface="Calibri"/>
              </a:rPr>
              <a:t> "</a:t>
            </a:r>
            <a:r>
              <a:rPr lang="en-US" sz="1400" b="1">
                <a:solidFill>
                  <a:srgbClr val="444444"/>
                </a:solidFill>
                <a:latin typeface="Calibri"/>
                <a:cs typeface="Calibri"/>
              </a:rPr>
              <a:t>phosphorus atom"</a:t>
            </a:r>
            <a:r>
              <a:rPr lang="en-US" sz="140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lang="en-US" sz="1400" b="1">
                <a:solidFill>
                  <a:srgbClr val="444444"/>
                </a:solidFill>
                <a:latin typeface="Calibri"/>
                <a:cs typeface="Calibri"/>
              </a:rPr>
              <a:t>http://purl.obolibrary.org/obo/CHEBI_28659</a:t>
            </a:r>
            <a:endParaRPr lang="en-US" sz="1400" b="1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881AE5-0EEF-4F5B-93CA-959F2E96049B}"/>
              </a:ext>
            </a:extLst>
          </p:cNvPr>
          <p:cNvSpPr txBox="1"/>
          <p:nvPr/>
        </p:nvSpPr>
        <p:spPr>
          <a:xfrm>
            <a:off x="5528579" y="4128295"/>
            <a:ext cx="384823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/>
                <a:cs typeface="Calibri"/>
              </a:rPr>
              <a:t>? "phosphorus molecular entity" http://opendata.inra.fr/EOL/EOL_0001820</a:t>
            </a:r>
            <a:endParaRPr lang="en-US" sz="1400"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67CE5-699B-4EB2-8F58-C0FA5BA3C803}"/>
              </a:ext>
            </a:extLst>
          </p:cNvPr>
          <p:cNvSpPr txBox="1"/>
          <p:nvPr/>
        </p:nvSpPr>
        <p:spPr>
          <a:xfrm>
            <a:off x="5553883" y="4651293"/>
            <a:ext cx="366266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/>
                <a:cs typeface="Calibri"/>
              </a:rPr>
              <a:t>?"soil phosphorus compound" http://opendata.inra.fr/EOL/EOL_0001820</a:t>
            </a:r>
            <a:endParaRPr lang="en-US" sz="1400">
              <a:latin typeface="Calibri"/>
            </a:endParaRPr>
          </a:p>
        </p:txBody>
      </p:sp>
      <p:pic>
        <p:nvPicPr>
          <p:cNvPr id="6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4CC61979-4B76-4AAB-8C9F-8A1360C77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81" y="3781240"/>
            <a:ext cx="4742395" cy="26528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AEF7D5-5C6C-49AC-BF17-CA93DB092839}"/>
              </a:ext>
            </a:extLst>
          </p:cNvPr>
          <p:cNvSpPr txBox="1"/>
          <p:nvPr/>
        </p:nvSpPr>
        <p:spPr>
          <a:xfrm>
            <a:off x="610725" y="6439603"/>
            <a:ext cx="464117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Calibri"/>
                <a:cs typeface="Calibri"/>
              </a:rPr>
              <a:t>https://www.aces.edu/blog/topics/crop-production/understanding-phosphorus-forms-and-their-cycling-in-the-soil/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02F5B9-EBA7-40E8-B699-16DDD20AA56C}"/>
              </a:ext>
            </a:extLst>
          </p:cNvPr>
          <p:cNvSpPr txBox="1"/>
          <p:nvPr/>
        </p:nvSpPr>
        <p:spPr>
          <a:xfrm>
            <a:off x="171555" y="2846"/>
            <a:ext cx="9044460" cy="39472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9259B"/>
                </a:solidFill>
                <a:latin typeface="Calibri"/>
                <a:cs typeface="Calibri"/>
              </a:rPr>
              <a:t>Example of mapping challenge: Soil phosphorus results from soil biological laboratory</a:t>
            </a:r>
          </a:p>
          <a:p>
            <a:endParaRPr lang="en-US">
              <a:latin typeface="Calibri"/>
              <a:cs typeface="Calibri"/>
            </a:endParaRPr>
          </a:p>
          <a:p>
            <a:r>
              <a:rPr lang="en-US" sz="1400">
                <a:latin typeface="Calibri"/>
                <a:cs typeface="Calibri"/>
              </a:rPr>
              <a:t>Result column headers from provider: </a:t>
            </a:r>
            <a:endParaRPr lang="en-US" sz="1400">
              <a:cs typeface="Calibri"/>
            </a:endParaRPr>
          </a:p>
          <a:p>
            <a:r>
              <a:rPr lang="en-US" sz="1400">
                <a:latin typeface="Calibri"/>
                <a:cs typeface="Calibri"/>
              </a:rPr>
              <a:t>"Net P release mg/kg/month"</a:t>
            </a:r>
            <a:endParaRPr lang="en-US" sz="1400">
              <a:cs typeface="Calibri" charset="0"/>
            </a:endParaRPr>
          </a:p>
          <a:p>
            <a:r>
              <a:rPr lang="en-US" sz="1400">
                <a:latin typeface="Calibri"/>
                <a:cs typeface="Calibri"/>
              </a:rPr>
              <a:t>"P </a:t>
            </a:r>
            <a:r>
              <a:rPr lang="en-US" sz="1400" err="1">
                <a:latin typeface="Calibri"/>
                <a:cs typeface="Calibri"/>
              </a:rPr>
              <a:t>fertiliser</a:t>
            </a:r>
            <a:r>
              <a:rPr lang="en-US" sz="1400">
                <a:latin typeface="Calibri"/>
                <a:cs typeface="Calibri"/>
              </a:rPr>
              <a:t> availability %"</a:t>
            </a:r>
          </a:p>
          <a:p>
            <a:r>
              <a:rPr lang="en-US" sz="1400">
                <a:latin typeface="Calibri"/>
                <a:cs typeface="Calibri"/>
              </a:rPr>
              <a:t>"P release from Total P % "</a:t>
            </a:r>
            <a:endParaRPr lang="en-US" sz="1400">
              <a:cs typeface="Calibri" charset="0"/>
            </a:endParaRPr>
          </a:p>
          <a:p>
            <a:r>
              <a:rPr lang="en-US" sz="1400">
                <a:latin typeface="Calibri"/>
                <a:cs typeface="Calibri"/>
              </a:rPr>
              <a:t>"Total P mg/kg "</a:t>
            </a:r>
            <a:endParaRPr lang="en-US" sz="1400"/>
          </a:p>
          <a:p>
            <a:endParaRPr lang="en-US">
              <a:latin typeface="Calibri"/>
              <a:cs typeface="Calibri"/>
            </a:endParaRP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sz="1600">
                <a:latin typeface="Calibri"/>
                <a:cs typeface="Calibri"/>
              </a:rPr>
              <a:t>Exactly which soil P process is being measured? With a standard or citable method?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sz="1600">
                <a:latin typeface="Calibri"/>
                <a:cs typeface="Calibri"/>
              </a:rPr>
              <a:t>Exactly which compound/form of soil P is being measured? </a:t>
            </a:r>
            <a:endParaRPr lang="en-US" sz="1600">
              <a:cs typeface="Calibri" charset="0"/>
            </a:endParaRP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sz="1600">
                <a:latin typeface="Calibri"/>
                <a:cs typeface="Calibri"/>
              </a:rPr>
              <a:t>What degree of resolution/accuracy is required by (and understandable by) audience?</a:t>
            </a:r>
            <a:endParaRPr lang="en-US" sz="1600">
              <a:cs typeface="Calibri" charset="0"/>
            </a:endParaRP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sz="1600">
                <a:latin typeface="Calibri"/>
                <a:cs typeface="Calibri"/>
              </a:rPr>
              <a:t>Level of/expertise area of data manager/broker, maintenance, revision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sz="1600">
                <a:latin typeface="Calibri"/>
                <a:cs typeface="Calibri"/>
              </a:rPr>
              <a:t>Soil related process and their substances (and procedures use to make the observations) not related to </a:t>
            </a:r>
            <a:r>
              <a:rPr lang="en-US" sz="1600" err="1">
                <a:latin typeface="Calibri"/>
                <a:cs typeface="Calibri"/>
              </a:rPr>
              <a:t>eachother</a:t>
            </a:r>
            <a:r>
              <a:rPr lang="en-US" sz="1600">
                <a:latin typeface="Calibri"/>
                <a:cs typeface="Calibri"/>
              </a:rPr>
              <a:t> in ontologies (Q -perhaps in some - </a:t>
            </a:r>
            <a:r>
              <a:rPr lang="en-US" sz="1600" err="1">
                <a:latin typeface="Calibri"/>
                <a:cs typeface="Calibri"/>
              </a:rPr>
              <a:t>eg</a:t>
            </a:r>
            <a:r>
              <a:rPr lang="en-US" sz="1600">
                <a:latin typeface="Calibri"/>
                <a:cs typeface="Calibri"/>
              </a:rPr>
              <a:t> soil C?)</a:t>
            </a:r>
          </a:p>
          <a:p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507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181" y="-28747"/>
            <a:ext cx="8877284" cy="646330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>
                <a:solidFill>
                  <a:srgbClr val="19259B"/>
                </a:solidFill>
              </a:rPr>
              <a:t>Current approach and considerations: Controlled vocab 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  <a:p>
            <a:r>
              <a:rPr lang="en-AU"/>
              <a:t>To CSIRO Linked Data Registry via Excel2LDR or UI</a:t>
            </a:r>
          </a:p>
          <a:p>
            <a:endParaRPr lang="en-AU"/>
          </a:p>
          <a:p>
            <a:r>
              <a:rPr lang="en-AU">
                <a:latin typeface="Calibri"/>
                <a:cs typeface="Calibri"/>
              </a:rPr>
              <a:t>Created – Concepts that do not exist elsewhere (or may exist elsewhere but not yet found!), particularly:</a:t>
            </a:r>
            <a:endParaRPr lang="en-AU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AU">
                <a:latin typeface="Calibri"/>
                <a:cs typeface="Calibri"/>
              </a:rPr>
              <a:t>Asserted values (classifiers)</a:t>
            </a:r>
          </a:p>
          <a:p>
            <a:pPr marL="742950" lvl="1" indent="-285750">
              <a:buFont typeface="Arial"/>
              <a:buChar char="•"/>
            </a:pPr>
            <a:r>
              <a:rPr lang="en-AU">
                <a:latin typeface="Calibri"/>
                <a:cs typeface="Calibri"/>
              </a:rPr>
              <a:t>Soil chemical procedure vocabularies, Soil Chemical Methods of Australasia (with CSIRO)</a:t>
            </a:r>
            <a:endParaRPr lang="en-AU">
              <a:cs typeface="Calibri" charset="0"/>
            </a:endParaRPr>
          </a:p>
          <a:p>
            <a:pPr lvl="1"/>
            <a:endParaRPr lang="en-AU"/>
          </a:p>
          <a:p>
            <a:r>
              <a:rPr lang="en-AU"/>
              <a:t>Considerations (current and future)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Upskilling, time and effort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>
                <a:latin typeface="Calibri"/>
                <a:cs typeface="Calibri"/>
              </a:rPr>
              <a:t>Domain expertise required: Balancing service work with academic output requirements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>
                <a:latin typeface="Calibri"/>
                <a:cs typeface="Calibri"/>
              </a:rPr>
              <a:t>URIs unique, prefix reflecting governance arrangements</a:t>
            </a:r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>
                <a:latin typeface="Calibri"/>
                <a:cs typeface="Calibri"/>
              </a:rPr>
              <a:t>Governance and creation, and ongoing governance of: Whose role for which vocabularies</a:t>
            </a:r>
          </a:p>
          <a:p>
            <a:pPr marL="742950" lvl="1" indent="-285750">
              <a:buFont typeface="Arial"/>
              <a:buChar char="•"/>
            </a:pPr>
            <a:r>
              <a:rPr lang="en-AU">
                <a:latin typeface="Calibri"/>
                <a:cs typeface="Calibri"/>
              </a:rPr>
              <a:t>Consideration of institutional priorities, roles, responsibilities, resourcing, knowledge and skills  </a:t>
            </a:r>
            <a:endParaRPr lang="en-AU">
              <a:cs typeface="Calibri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>
                <a:latin typeface="Calibri"/>
                <a:cs typeface="Calibri"/>
              </a:rPr>
              <a:t>Including National level governance bodies, IP holders, the wider Aust soil community, global soil community, generalist/earth </a:t>
            </a:r>
            <a:r>
              <a:rPr lang="en-AU" err="1">
                <a:latin typeface="Calibri"/>
                <a:cs typeface="Calibri"/>
              </a:rPr>
              <a:t>obsv</a:t>
            </a:r>
            <a:r>
              <a:rPr lang="en-AU">
                <a:latin typeface="Calibri"/>
                <a:cs typeface="Calibri"/>
              </a:rPr>
              <a:t> communities, individual organisations and institutions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AU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>
                <a:latin typeface="Calibri"/>
                <a:cs typeface="Calibri"/>
              </a:rPr>
              <a:t>Trialling of vocab creation, update, management tooling that is ‘low bar’ for non-semantic experts (well maintained, documented, help available/user community)</a:t>
            </a:r>
          </a:p>
        </p:txBody>
      </p:sp>
    </p:spTree>
    <p:extLst>
      <p:ext uri="{BB962C8B-B14F-4D97-AF65-F5344CB8AC3E}">
        <p14:creationId xmlns:p14="http://schemas.microsoft.com/office/powerpoint/2010/main" val="3624157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03006E-E9E0-4B0A-8420-2A6BAE287091}"/>
              </a:ext>
            </a:extLst>
          </p:cNvPr>
          <p:cNvSpPr txBox="1"/>
          <p:nvPr/>
        </p:nvSpPr>
        <p:spPr>
          <a:xfrm>
            <a:off x="281743" y="138342"/>
            <a:ext cx="8740786" cy="84023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19259B"/>
                </a:solidFill>
                <a:latin typeface="Calibri"/>
                <a:cs typeface="Calibri"/>
              </a:rPr>
              <a:t>Unit of measure</a:t>
            </a:r>
            <a:endParaRPr lang="en-US">
              <a:solidFill>
                <a:srgbClr val="19259B"/>
              </a:solidFill>
              <a:cs typeface="Calibri" charset="0"/>
            </a:endParaRPr>
          </a:p>
          <a:p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Try to map to units as given by provider/that they are used to seeing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Some providers don’t give units – no entry – back to provider (time consuming)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We never create our own UoM vocabularies!</a:t>
            </a:r>
          </a:p>
          <a:p>
            <a:endParaRPr lang="en-US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Updating to QUDT v.2.1.2 </a:t>
            </a:r>
            <a:r>
              <a:rPr lang="en-US">
                <a:latin typeface="Calibri"/>
                <a:cs typeface="Calibri"/>
                <a:hlinkClick r:id="rId2"/>
              </a:rPr>
              <a:t>http://www.qudt.org/doc/DOC_VOCAB-UNITS.html</a:t>
            </a:r>
            <a:r>
              <a:rPr lang="en-US">
                <a:latin typeface="Calibri"/>
                <a:cs typeface="Calibri"/>
              </a:rPr>
              <a:t> </a:t>
            </a:r>
          </a:p>
          <a:p>
            <a:endParaRPr lang="en-US">
              <a:latin typeface="Calibri"/>
              <a:cs typeface="Calibri"/>
            </a:endParaRPr>
          </a:p>
          <a:p>
            <a:endParaRPr lang="en-US">
              <a:latin typeface="Calibri"/>
              <a:cs typeface="Calibri"/>
            </a:endParaRPr>
          </a:p>
          <a:p>
            <a:endParaRPr lang="en-US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 charset="0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Primarily maintenance environment is a public GitHub repository </a:t>
            </a:r>
            <a:r>
              <a:rPr lang="en-US">
                <a:latin typeface="Calibri"/>
                <a:cs typeface="Calibri"/>
                <a:hlinkClick r:id="rId3"/>
              </a:rPr>
              <a:t>https://github.com/qudt/qudt-public-repo</a:t>
            </a:r>
            <a:r>
              <a:rPr lang="en-US">
                <a:latin typeface="Calibri"/>
                <a:cs typeface="Calibri"/>
              </a:rPr>
              <a:t> </a:t>
            </a:r>
            <a:endParaRPr lang="en-US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Some have been added as GitHub pull-requests, </a:t>
            </a:r>
            <a:r>
              <a:rPr lang="en-US" err="1">
                <a:latin typeface="Calibri"/>
                <a:cs typeface="Calibri"/>
              </a:rPr>
              <a:t>e.g</a:t>
            </a:r>
            <a:r>
              <a:rPr lang="en-US">
                <a:latin typeface="Calibri"/>
                <a:cs typeface="Calibri"/>
              </a:rPr>
              <a:t>:</a:t>
            </a:r>
            <a:endParaRPr lang="en-US"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kg/ha</a:t>
            </a:r>
            <a:endParaRPr lang="en-US"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Quantity kinds: 'volume fractions' of w/w, w/v, v/v (received as %)</a:t>
            </a:r>
          </a:p>
          <a:p>
            <a:endParaRPr lang="en-US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A lot of labs still use Milliequivalent/100g instead of </a:t>
            </a:r>
            <a:r>
              <a:rPr lang="en-US" err="1">
                <a:latin typeface="Calibri"/>
                <a:cs typeface="Calibri"/>
              </a:rPr>
              <a:t>cmol</a:t>
            </a:r>
            <a:r>
              <a:rPr lang="en-US">
                <a:latin typeface="Calibri"/>
                <a:cs typeface="Calibri"/>
              </a:rPr>
              <a:t>/kg 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'equivalent' has been requested </a:t>
            </a:r>
            <a:endParaRPr lang="en-US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err="1">
                <a:latin typeface="Calibri"/>
                <a:cs typeface="Calibri"/>
              </a:rPr>
              <a:t>cmol</a:t>
            </a:r>
            <a:r>
              <a:rPr lang="en-US">
                <a:latin typeface="Calibri"/>
                <a:cs typeface="Calibri"/>
              </a:rPr>
              <a:t>/kg also requested</a:t>
            </a:r>
            <a:endParaRPr lang="en-US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lvl="1"/>
            <a:r>
              <a:rPr lang="en-US">
                <a:latin typeface="Calibri"/>
                <a:cs typeface="Calibri"/>
              </a:rPr>
              <a:t>Thanks for assistance Simon :)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9A8809-6D18-45BE-A2DA-4430E256C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407" y="2352342"/>
            <a:ext cx="20478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88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429" y="838162"/>
            <a:ext cx="2999257" cy="1850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105" y="3483189"/>
            <a:ext cx="4190896" cy="909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004795" y="6137200"/>
            <a:ext cx="22808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>
                <a:latin typeface="Lato"/>
              </a:rPr>
              <a:t>Soil Chemical Methods Australasia 1. (2011), by George E </a:t>
            </a:r>
            <a:r>
              <a:rPr lang="en-AU" sz="1000" err="1">
                <a:latin typeface="Lato"/>
              </a:rPr>
              <a:t>Rayment</a:t>
            </a:r>
            <a:r>
              <a:rPr lang="en-AU" sz="1000">
                <a:latin typeface="Lato"/>
              </a:rPr>
              <a:t> and David J Lyons. CSIRO publishing</a:t>
            </a:r>
            <a:endParaRPr lang="en-AU" sz="10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571" y="3686036"/>
            <a:ext cx="1676400" cy="2419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23519"/>
          <a:stretch/>
        </p:blipFill>
        <p:spPr>
          <a:xfrm>
            <a:off x="2339658" y="40225"/>
            <a:ext cx="3771911" cy="614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4108" y="4900680"/>
            <a:ext cx="3235994" cy="78657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4000260" y="2662221"/>
            <a:ext cx="0" cy="102381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63786" y="2212923"/>
            <a:ext cx="2130672" cy="122889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712627" y="1763625"/>
            <a:ext cx="1768328" cy="89859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94458" y="4421961"/>
            <a:ext cx="0" cy="437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903" y="5293967"/>
            <a:ext cx="1879755" cy="1035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067" y="2767080"/>
            <a:ext cx="1638300" cy="2133600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1330648" y="4856617"/>
            <a:ext cx="0" cy="437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83437" y="6329481"/>
            <a:ext cx="1805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err="1"/>
              <a:t>L.Gregory</a:t>
            </a:r>
            <a:r>
              <a:rPr lang="en-AU" sz="1200"/>
              <a:t>, </a:t>
            </a:r>
            <a:r>
              <a:rPr lang="en-AU" sz="1200" err="1"/>
              <a:t>S.Cox</a:t>
            </a:r>
            <a:endParaRPr lang="en-AU" sz="12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36" y="3980970"/>
            <a:ext cx="2833602" cy="715780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4202962" y="622381"/>
            <a:ext cx="0" cy="35436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111569" y="1184564"/>
            <a:ext cx="2118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/>
              <a:t>(Note - registers and URIs reflecting governance arrangements)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3186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r="72891"/>
          <a:stretch/>
        </p:blipFill>
        <p:spPr>
          <a:xfrm>
            <a:off x="343333" y="930973"/>
            <a:ext cx="2952476" cy="1510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333" y="228600"/>
            <a:ext cx="823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19259B"/>
                </a:solidFill>
              </a:rPr>
              <a:t>Soil chemical procedures: Challenges and solutions from provider data examples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213"/>
          <a:stretch/>
        </p:blipFill>
        <p:spPr>
          <a:xfrm>
            <a:off x="3183735" y="990850"/>
            <a:ext cx="4636948" cy="140493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255414" y="2163133"/>
            <a:ext cx="905896" cy="327927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02167" y="1623398"/>
            <a:ext cx="228601" cy="1018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993837" y="2555934"/>
            <a:ext cx="200491" cy="176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2426" y="2619763"/>
            <a:ext cx="2504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/>
              <a:t>More than one green book code provided</a:t>
            </a:r>
          </a:p>
        </p:txBody>
      </p:sp>
      <p:sp>
        <p:nvSpPr>
          <p:cNvPr id="14" name="Oval 13"/>
          <p:cNvSpPr/>
          <p:nvPr/>
        </p:nvSpPr>
        <p:spPr>
          <a:xfrm>
            <a:off x="2247881" y="1241664"/>
            <a:ext cx="891020" cy="311727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6916767" y="1311671"/>
            <a:ext cx="891020" cy="311727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5" name="Straight Arrow Connector 14"/>
          <p:cNvCxnSpPr>
            <a:endCxn id="6" idx="6"/>
          </p:cNvCxnSpPr>
          <p:nvPr/>
        </p:nvCxnSpPr>
        <p:spPr>
          <a:xfrm flipH="1" flipV="1">
            <a:off x="7807787" y="1467535"/>
            <a:ext cx="224387" cy="85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32174" y="1137892"/>
            <a:ext cx="1127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/>
              <a:t>Provider clarified - green book code ‘7C2b’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08215" y="2822705"/>
            <a:ext cx="1320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/>
              <a:t>generic procedure code created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600221" y="2522428"/>
            <a:ext cx="0" cy="440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974497" y="2139370"/>
            <a:ext cx="891020" cy="311727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8" name="Straight Arrow Connector 27"/>
          <p:cNvCxnSpPr>
            <a:stCxn id="31" idx="0"/>
            <a:endCxn id="6" idx="3"/>
          </p:cNvCxnSpPr>
          <p:nvPr/>
        </p:nvCxnSpPr>
        <p:spPr>
          <a:xfrm flipV="1">
            <a:off x="6008319" y="1577747"/>
            <a:ext cx="1038935" cy="1828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48063" y="3406304"/>
            <a:ext cx="132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/>
              <a:t>(NB Should species measured part of the procedure code? )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58741"/>
          <a:stretch/>
        </p:blipFill>
        <p:spPr>
          <a:xfrm>
            <a:off x="1753421" y="4061843"/>
            <a:ext cx="3665926" cy="91130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07818" y="580980"/>
            <a:ext cx="1475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97BF0D"/>
                </a:solidFill>
              </a:rPr>
              <a:t>Example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3333" y="3695610"/>
            <a:ext cx="1475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97BF0D"/>
                </a:solidFill>
              </a:rPr>
              <a:t>Example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r="81616"/>
          <a:stretch/>
        </p:blipFill>
        <p:spPr>
          <a:xfrm>
            <a:off x="174559" y="4061843"/>
            <a:ext cx="1633459" cy="911304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276215" y="4064942"/>
            <a:ext cx="1392819" cy="10473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866341" y="5109228"/>
            <a:ext cx="79233" cy="453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0836" y="5485077"/>
            <a:ext cx="2504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/>
              <a:t>Multiple carbon procedures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/>
              <a:t>Not clearly green book method/code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23577" y="5533934"/>
            <a:ext cx="25042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/>
              <a:t>Clarified with provider - Not always possible with historic data</a:t>
            </a:r>
          </a:p>
        </p:txBody>
      </p:sp>
      <p:sp>
        <p:nvSpPr>
          <p:cNvPr id="43" name="Oval 42"/>
          <p:cNvSpPr/>
          <p:nvPr/>
        </p:nvSpPr>
        <p:spPr>
          <a:xfrm>
            <a:off x="4402491" y="4061843"/>
            <a:ext cx="1392819" cy="10473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5098900" y="5112327"/>
            <a:ext cx="0" cy="34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012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333" y="228600"/>
            <a:ext cx="823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19259B"/>
                </a:solidFill>
              </a:rPr>
              <a:t>Soil chemical procedures: Challenges and solutions from provider data examples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57459" y="827031"/>
            <a:ext cx="7980405" cy="1977375"/>
            <a:chOff x="308072" y="1898254"/>
            <a:chExt cx="7980405" cy="1977375"/>
          </a:xfrm>
        </p:grpSpPr>
        <p:sp>
          <p:nvSpPr>
            <p:cNvPr id="7" name="TextBox 6"/>
            <p:cNvSpPr txBox="1"/>
            <p:nvPr/>
          </p:nvSpPr>
          <p:spPr>
            <a:xfrm>
              <a:off x="308072" y="1898254"/>
              <a:ext cx="77620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AU">
                  <a:solidFill>
                    <a:srgbClr val="97BF0D"/>
                  </a:solidFill>
                  <a:latin typeface="Calibri"/>
                  <a:cs typeface="Calibri"/>
                </a:rPr>
                <a:t>Example 3 Underlying procedures, with additional calculations. Hard/difficult to know what to capture and how best to describe w procedure vocab, </a:t>
              </a:r>
              <a:r>
                <a:rPr lang="en-AU" err="1">
                  <a:solidFill>
                    <a:srgbClr val="97BF0D"/>
                  </a:solidFill>
                  <a:latin typeface="Calibri"/>
                  <a:cs typeface="Calibri"/>
                </a:rPr>
                <a:t>eg</a:t>
              </a:r>
              <a:r>
                <a:rPr lang="en-AU">
                  <a:solidFill>
                    <a:srgbClr val="97BF0D"/>
                  </a:solidFill>
                  <a:latin typeface="Calibri"/>
                  <a:cs typeface="Calibri"/>
                </a:rPr>
                <a:t> CEC and ECEC, various ratios w underlying procedures</a:t>
              </a:r>
              <a:endParaRPr lang="en-AU">
                <a:solidFill>
                  <a:srgbClr val="97BF0D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1478" y="2804912"/>
              <a:ext cx="2381250" cy="2571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0382" y="2796431"/>
              <a:ext cx="4419600" cy="209550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7093522" y="2786067"/>
              <a:ext cx="736460" cy="3069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5" name="Straight Arrow Connector 14"/>
            <p:cNvCxnSpPr>
              <a:endCxn id="14" idx="4"/>
            </p:cNvCxnSpPr>
            <p:nvPr/>
          </p:nvCxnSpPr>
          <p:spPr>
            <a:xfrm flipV="1">
              <a:off x="7289433" y="3093031"/>
              <a:ext cx="172319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189513" y="3321631"/>
              <a:ext cx="2098964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AU" sz="1000">
                  <a:latin typeface="Calibri"/>
                  <a:cs typeface="Calibri"/>
                </a:rPr>
                <a:t>Indicates this procedure is a calculation based on results from a lab method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966354" y="2782602"/>
              <a:ext cx="2175161" cy="3069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9" name="Straight Arrow Connector 18"/>
            <p:cNvCxnSpPr>
              <a:endCxn id="18" idx="4"/>
            </p:cNvCxnSpPr>
            <p:nvPr/>
          </p:nvCxnSpPr>
          <p:spPr>
            <a:xfrm flipH="1" flipV="1">
              <a:off x="2053935" y="3089566"/>
              <a:ext cx="88538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42552" y="3318166"/>
              <a:ext cx="24301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AU" sz="1000">
                  <a:latin typeface="Calibri"/>
                  <a:cs typeface="Calibri"/>
                </a:rPr>
                <a:t>A combination of procedure (15E1) and calculation (Mg as % total cation capacity)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9712" y="3192833"/>
            <a:ext cx="9414163" cy="1331896"/>
            <a:chOff x="119712" y="4377394"/>
            <a:chExt cx="9414163" cy="13318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239" y="4427183"/>
              <a:ext cx="8239125" cy="257175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19712" y="4377394"/>
              <a:ext cx="2175161" cy="3069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5" name="Straight Arrow Connector 24"/>
            <p:cNvCxnSpPr>
              <a:endCxn id="24" idx="4"/>
            </p:cNvCxnSpPr>
            <p:nvPr/>
          </p:nvCxnSpPr>
          <p:spPr>
            <a:xfrm flipH="1" flipV="1">
              <a:off x="1207293" y="4684358"/>
              <a:ext cx="88538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90980" y="4904841"/>
              <a:ext cx="27219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/>
                <a:t>Not a green book method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7358714" y="4388775"/>
              <a:ext cx="2175161" cy="3069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 flipV="1">
              <a:off x="8214227" y="4734147"/>
              <a:ext cx="88538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093522" y="5001404"/>
              <a:ext cx="18010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/>
                <a:t>Provider confirms a different method. Vocabulary created for ‘Aluminium - by Bromfield method (1987)’ 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3" y="4552025"/>
            <a:ext cx="6200775" cy="228600"/>
          </a:xfrm>
          <a:prstGeom prst="rect">
            <a:avLst/>
          </a:prstGeom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759478"/>
              </p:ext>
            </p:extLst>
          </p:nvPr>
        </p:nvGraphicFramePr>
        <p:xfrm>
          <a:off x="168708" y="4841933"/>
          <a:ext cx="8523080" cy="1213212"/>
        </p:xfrm>
        <a:graphic>
          <a:graphicData uri="http://schemas.openxmlformats.org/drawingml/2006/table">
            <a:tbl>
              <a:tblPr/>
              <a:tblGrid>
                <a:gridCol w="2988428">
                  <a:extLst>
                    <a:ext uri="{9D8B030D-6E8A-4147-A177-3AD203B41FA5}">
                      <a16:colId xmlns:a16="http://schemas.microsoft.com/office/drawing/2014/main" val="3198069611"/>
                    </a:ext>
                  </a:extLst>
                </a:gridCol>
                <a:gridCol w="1055578">
                  <a:extLst>
                    <a:ext uri="{9D8B030D-6E8A-4147-A177-3AD203B41FA5}">
                      <a16:colId xmlns:a16="http://schemas.microsoft.com/office/drawing/2014/main" val="3298963257"/>
                    </a:ext>
                  </a:extLst>
                </a:gridCol>
                <a:gridCol w="4479074">
                  <a:extLst>
                    <a:ext uri="{9D8B030D-6E8A-4147-A177-3AD203B41FA5}">
                      <a16:colId xmlns:a16="http://schemas.microsoft.com/office/drawing/2014/main" val="3517904096"/>
                    </a:ext>
                  </a:extLst>
                </a:gridCol>
              </a:tblGrid>
              <a:tr h="273171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effectLst/>
                          <a:latin typeface="Calibri"/>
                        </a:rPr>
                        <a:t>http://registry.it.csiro.au/def/soil/au/edu/</a:t>
                      </a:r>
                      <a:r>
                        <a:rPr lang="en-AU" sz="1200" b="1" i="0" u="none" strike="noStrike">
                          <a:effectLst/>
                          <a:latin typeface="Calibri"/>
                        </a:rPr>
                        <a:t>fed-uni/procedure</a:t>
                      </a:r>
                      <a:r>
                        <a:rPr lang="en-AU" sz="1200" b="0" i="0" u="none" strike="noStrike">
                          <a:effectLst/>
                          <a:latin typeface="Calibri"/>
                        </a:rPr>
                        <a:t>/6C1POCa</a:t>
                      </a:r>
                    </a:p>
                  </a:txBody>
                  <a:tcPr marL="6663" marR="6663" marT="6663" marB="3198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effectLst/>
                          <a:latin typeface="Calibri"/>
                        </a:rPr>
                        <a:t>6C1POCa</a:t>
                      </a:r>
                    </a:p>
                  </a:txBody>
                  <a:tcPr marL="6663" marR="6663" marT="6663" marB="3198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effectLst/>
                          <a:latin typeface="Calibri"/>
                        </a:rPr>
                        <a:t>Particulate organic C (POC) - by MIR </a:t>
                      </a:r>
                    </a:p>
                  </a:txBody>
                  <a:tcPr marL="6663" marR="6663" marT="6663" marB="3198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926822"/>
                  </a:ext>
                </a:extLst>
              </a:tr>
              <a:tr h="273171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effectLst/>
                          <a:latin typeface="Calibri"/>
                        </a:rPr>
                        <a:t>http://registry.it.csiro.au/def/soil/au/edu/</a:t>
                      </a:r>
                      <a:r>
                        <a:rPr lang="en-AU" sz="1200" b="1" i="0" u="none" strike="noStrike">
                          <a:effectLst/>
                          <a:latin typeface="Calibri"/>
                        </a:rPr>
                        <a:t>fed-uni/procedure</a:t>
                      </a:r>
                      <a:r>
                        <a:rPr lang="en-AU" sz="1200" b="0" i="0" u="none" strike="noStrike">
                          <a:effectLst/>
                          <a:latin typeface="Calibri"/>
                        </a:rPr>
                        <a:t>/6C1HUMa</a:t>
                      </a:r>
                    </a:p>
                  </a:txBody>
                  <a:tcPr marL="6663" marR="6663" marT="6663" marB="3198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effectLst/>
                          <a:latin typeface="Calibri"/>
                        </a:rPr>
                        <a:t>6C1HUMa</a:t>
                      </a:r>
                    </a:p>
                  </a:txBody>
                  <a:tcPr marL="6663" marR="6663" marT="6663" marB="3198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effectLst/>
                          <a:latin typeface="Calibri"/>
                        </a:rPr>
                        <a:t>Organic Carbon as humus or decomposed materials - by MIR </a:t>
                      </a:r>
                    </a:p>
                  </a:txBody>
                  <a:tcPr marL="6663" marR="6663" marT="6663" marB="3198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170758"/>
                  </a:ext>
                </a:extLst>
              </a:tr>
              <a:tr h="273171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effectLst/>
                          <a:latin typeface="Calibri"/>
                        </a:rPr>
                        <a:t>http://registry.it.csiro.au/def/soil/au/edu/</a:t>
                      </a:r>
                      <a:r>
                        <a:rPr lang="en-AU" sz="1200" b="1" i="0" u="none" strike="noStrike">
                          <a:effectLst/>
                          <a:latin typeface="Calibri"/>
                        </a:rPr>
                        <a:t>fed-uni/procedure</a:t>
                      </a:r>
                      <a:r>
                        <a:rPr lang="en-AU" sz="1200" b="0" i="0" u="none" strike="noStrike">
                          <a:effectLst/>
                          <a:latin typeface="Calibri"/>
                        </a:rPr>
                        <a:t>/6C1RECa</a:t>
                      </a:r>
                    </a:p>
                  </a:txBody>
                  <a:tcPr marL="6663" marR="6663" marT="6663" marB="3198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effectLst/>
                          <a:latin typeface="Calibri"/>
                        </a:rPr>
                        <a:t>6C1RECa</a:t>
                      </a:r>
                    </a:p>
                  </a:txBody>
                  <a:tcPr marL="6663" marR="6663" marT="6663" marB="3198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effectLst/>
                          <a:latin typeface="Calibri"/>
                        </a:rPr>
                        <a:t>Recalcitrant Organic Carbon - by MIR </a:t>
                      </a:r>
                    </a:p>
                  </a:txBody>
                  <a:tcPr marL="6663" marR="6663" marT="6663" marB="3198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226885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52218" y="2695829"/>
            <a:ext cx="776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97BF0D"/>
                </a:solidFill>
              </a:rPr>
              <a:t>Example 4 Non ‘standard’ green book methods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7870" y="4178317"/>
            <a:ext cx="776200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>
                <a:solidFill>
                  <a:srgbClr val="97BF0D"/>
                </a:solidFill>
                <a:latin typeface="Calibri"/>
                <a:cs typeface="Calibri"/>
              </a:rPr>
              <a:t>Example 5 Extensions of a standard or collection?</a:t>
            </a:r>
            <a:endParaRPr lang="en-AU">
              <a:solidFill>
                <a:srgbClr val="97BF0D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D6BB09-F88F-4CA7-ADB9-F19D0820F669}"/>
              </a:ext>
            </a:extLst>
          </p:cNvPr>
          <p:cNvSpPr/>
          <p:nvPr/>
        </p:nvSpPr>
        <p:spPr>
          <a:xfrm rot="5400000">
            <a:off x="2900576" y="4998149"/>
            <a:ext cx="1162909" cy="9817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14FCBA5-6081-495E-94A7-B30E76FEE82A}"/>
              </a:ext>
            </a:extLst>
          </p:cNvPr>
          <p:cNvCxnSpPr/>
          <p:nvPr/>
        </p:nvCxnSpPr>
        <p:spPr>
          <a:xfrm flipH="1" flipV="1">
            <a:off x="4013948" y="9345285"/>
            <a:ext cx="88538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923522-50FA-4851-A8D3-BB4D48E46567}"/>
              </a:ext>
            </a:extLst>
          </p:cNvPr>
          <p:cNvCxnSpPr/>
          <p:nvPr/>
        </p:nvCxnSpPr>
        <p:spPr>
          <a:xfrm flipH="1" flipV="1">
            <a:off x="3499387" y="6055470"/>
            <a:ext cx="88538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F79E1E-C539-41BF-A468-D6D0EE1A1AB3}"/>
              </a:ext>
            </a:extLst>
          </p:cNvPr>
          <p:cNvCxnSpPr/>
          <p:nvPr/>
        </p:nvCxnSpPr>
        <p:spPr>
          <a:xfrm flipH="1" flipV="1">
            <a:off x="1359693" y="3652197"/>
            <a:ext cx="88538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CE35E5-52E0-4FF5-9F84-DD2289B6EDE6}"/>
              </a:ext>
            </a:extLst>
          </p:cNvPr>
          <p:cNvSpPr txBox="1"/>
          <p:nvPr/>
        </p:nvSpPr>
        <p:spPr>
          <a:xfrm>
            <a:off x="2406416" y="6252969"/>
            <a:ext cx="399164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/>
                <a:cs typeface="Calibri"/>
              </a:rPr>
              <a:t>How are extensions of managed? Or</a:t>
            </a:r>
            <a:endParaRPr lang="en-US" sz="1200">
              <a:cs typeface="Calibri" charset="0"/>
            </a:endParaRPr>
          </a:p>
          <a:p>
            <a:r>
              <a:rPr lang="en-US" sz="1200">
                <a:latin typeface="Calibri"/>
                <a:cs typeface="Calibri"/>
              </a:rPr>
              <a:t>Relationships between different provider vocabulary terms?</a:t>
            </a:r>
          </a:p>
        </p:txBody>
      </p:sp>
    </p:spTree>
    <p:extLst>
      <p:ext uri="{BB962C8B-B14F-4D97-AF65-F5344CB8AC3E}">
        <p14:creationId xmlns:p14="http://schemas.microsoft.com/office/powerpoint/2010/main" val="390961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9374" y="201338"/>
            <a:ext cx="797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19259B"/>
                </a:solidFill>
              </a:rPr>
              <a:t>Challenges of applying </a:t>
            </a:r>
            <a:r>
              <a:rPr lang="en-AU" err="1">
                <a:solidFill>
                  <a:srgbClr val="19259B"/>
                </a:solidFill>
              </a:rPr>
              <a:t>Aus</a:t>
            </a:r>
            <a:r>
              <a:rPr lang="en-AU">
                <a:solidFill>
                  <a:srgbClr val="19259B"/>
                </a:solidFill>
              </a:rPr>
              <a:t> standard in soil profile descriptions (“the yellow book”)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92" y="1833023"/>
            <a:ext cx="3748436" cy="33801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14986" y="892869"/>
            <a:ext cx="3095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>
                <a:solidFill>
                  <a:srgbClr val="97BF0D"/>
                </a:solidFill>
              </a:rPr>
              <a:t>Example 1 </a:t>
            </a:r>
            <a:r>
              <a:rPr lang="en-AU" sz="1400"/>
              <a:t>Observable property ‘texture’ – </a:t>
            </a:r>
            <a:r>
              <a:rPr lang="en-AU" sz="1400" err="1"/>
              <a:t>def</a:t>
            </a:r>
            <a:r>
              <a:rPr lang="en-AU" sz="1400"/>
              <a:t> tells us this is determined by Northcote texture triangle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1770" y="959618"/>
            <a:ext cx="339202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400" b="1">
                <a:solidFill>
                  <a:srgbClr val="97BF0D"/>
                </a:solidFill>
                <a:latin typeface="Calibri"/>
                <a:cs typeface="Calibri"/>
              </a:rPr>
              <a:t>Example 2 </a:t>
            </a:r>
            <a:r>
              <a:rPr lang="en-AU" sz="1400">
                <a:latin typeface="Calibri"/>
                <a:cs typeface="Calibri"/>
              </a:rPr>
              <a:t>Observable Property ‘colour’ – def tells us this is determined using the Munsell Colour system </a:t>
            </a:r>
            <a:endParaRPr lang="en-AU" sz="1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431" y="2011622"/>
            <a:ext cx="4333875" cy="904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55" y="5831759"/>
            <a:ext cx="2181225" cy="895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21595" y="5303438"/>
            <a:ext cx="4125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/>
              <a:t>Results come like this. No indication of how texture was determined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592532" y="5922818"/>
            <a:ext cx="592282" cy="41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84814" y="5784033"/>
            <a:ext cx="1399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/>
              <a:t>Furthermore ‘clay’ is not a yellow book classifier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36920" y="953836"/>
            <a:ext cx="20782" cy="5773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8131" y="3840472"/>
            <a:ext cx="2019300" cy="685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4738255" y="3179618"/>
            <a:ext cx="323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/>
              <a:t>Results come in like this. Not as </a:t>
            </a:r>
            <a:r>
              <a:rPr lang="en-AU" sz="1400" err="1"/>
              <a:t>Munsell</a:t>
            </a:r>
            <a:r>
              <a:rPr lang="en-AU" sz="1400"/>
              <a:t> Colour codes </a:t>
            </a:r>
            <a:r>
              <a:rPr lang="en-AU"/>
              <a:t>-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38255" y="4800600"/>
            <a:ext cx="3917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>
                <a:solidFill>
                  <a:srgbClr val="19259B"/>
                </a:solidFill>
              </a:rPr>
              <a:t>So, how to apply these observable property and classifier vocabulary terms? ………    </a:t>
            </a:r>
          </a:p>
        </p:txBody>
      </p:sp>
    </p:spTree>
    <p:extLst>
      <p:ext uri="{BB962C8B-B14F-4D97-AF65-F5344CB8AC3E}">
        <p14:creationId xmlns:p14="http://schemas.microsoft.com/office/powerpoint/2010/main" val="2886856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0936" y="238348"/>
            <a:ext cx="7980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i="1">
                <a:solidFill>
                  <a:srgbClr val="19259B"/>
                </a:solidFill>
              </a:rPr>
              <a:t>Describing soil profile data, how to? work in progress ………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127" t="43890" b="2273"/>
          <a:stretch/>
        </p:blipFill>
        <p:spPr>
          <a:xfrm>
            <a:off x="245919" y="2175345"/>
            <a:ext cx="2601624" cy="246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099" y="2952918"/>
            <a:ext cx="5029200" cy="485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19" y="4634723"/>
            <a:ext cx="5105400" cy="41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1326" b="48512"/>
          <a:stretch/>
        </p:blipFill>
        <p:spPr>
          <a:xfrm>
            <a:off x="245919" y="5619241"/>
            <a:ext cx="4445578" cy="7699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466" y="585457"/>
            <a:ext cx="832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/>
          </a:p>
          <a:p>
            <a:r>
              <a:rPr lang="en-AU"/>
              <a:t>Example – in describing texture data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201" y="1380370"/>
            <a:ext cx="254228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>
                <a:latin typeface="Calibri"/>
                <a:cs typeface="Calibri"/>
              </a:rPr>
              <a:t>Create own procedure?</a:t>
            </a:r>
          </a:p>
          <a:p>
            <a:r>
              <a:rPr lang="en-AU">
                <a:latin typeface="Calibri"/>
                <a:cs typeface="Calibri"/>
              </a:rPr>
              <a:t>Def 'field procedure, not specified?'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47099" y="2451921"/>
            <a:ext cx="542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/>
              <a:t>Observable properties? “Yellow book” and “non yellow book”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4783" y="3867431"/>
            <a:ext cx="2597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/>
              <a:t>Classifiers?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643" y="4116833"/>
            <a:ext cx="490903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>
                <a:latin typeface="Calibri"/>
                <a:cs typeface="Calibri"/>
              </a:rPr>
              <a:t>“Yellow book” - appropriate to use if unknown classification system used?</a:t>
            </a:r>
            <a:endParaRPr lang="en-AU" sz="1600"/>
          </a:p>
        </p:txBody>
      </p:sp>
      <p:sp>
        <p:nvSpPr>
          <p:cNvPr id="17" name="TextBox 16"/>
          <p:cNvSpPr txBox="1"/>
          <p:nvPr/>
        </p:nvSpPr>
        <p:spPr>
          <a:xfrm>
            <a:off x="141844" y="5092383"/>
            <a:ext cx="259772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>
                <a:latin typeface="Calibri"/>
                <a:cs typeface="Calibri"/>
              </a:rPr>
              <a:t>Lab specific classification schemes </a:t>
            </a:r>
            <a:endParaRPr lang="en-AU" sz="1600"/>
          </a:p>
        </p:txBody>
      </p:sp>
      <p:sp>
        <p:nvSpPr>
          <p:cNvPr id="19" name="TextBox 18"/>
          <p:cNvSpPr txBox="1"/>
          <p:nvPr/>
        </p:nvSpPr>
        <p:spPr>
          <a:xfrm>
            <a:off x="137644" y="1420476"/>
            <a:ext cx="2928289" cy="123054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3418609" y="2175345"/>
            <a:ext cx="5559136" cy="151342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AU"/>
          </a:p>
        </p:txBody>
      </p:sp>
      <p:sp>
        <p:nvSpPr>
          <p:cNvPr id="21" name="TextBox 20"/>
          <p:cNvSpPr txBox="1"/>
          <p:nvPr/>
        </p:nvSpPr>
        <p:spPr>
          <a:xfrm>
            <a:off x="137643" y="3833690"/>
            <a:ext cx="5268191" cy="27307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217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8033" y="339561"/>
            <a:ext cx="84232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Project/initiatives underway contributing that contribute to this work, delivering -</a:t>
            </a:r>
          </a:p>
          <a:p>
            <a:endParaRPr lang="en-AU"/>
          </a:p>
          <a:p>
            <a:r>
              <a:rPr lang="en-AU"/>
              <a:t>	1. soil observations at depth data</a:t>
            </a:r>
          </a:p>
          <a:p>
            <a:r>
              <a:rPr lang="en-AU"/>
              <a:t>	2. soil profile data </a:t>
            </a:r>
          </a:p>
          <a:p>
            <a:r>
              <a:rPr lang="en-AU"/>
              <a:t> </a:t>
            </a:r>
          </a:p>
          <a:p>
            <a:endParaRPr lang="en-AU"/>
          </a:p>
          <a:p>
            <a:endParaRPr lang="en-AU"/>
          </a:p>
        </p:txBody>
      </p:sp>
      <p:grpSp>
        <p:nvGrpSpPr>
          <p:cNvPr id="7" name="Group 6"/>
          <p:cNvGrpSpPr/>
          <p:nvPr/>
        </p:nvGrpSpPr>
        <p:grpSpPr>
          <a:xfrm>
            <a:off x="33392" y="3504023"/>
            <a:ext cx="4293422" cy="1982387"/>
            <a:chOff x="273199" y="1653707"/>
            <a:chExt cx="4293422" cy="19823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0621" y="2588344"/>
              <a:ext cx="2286000" cy="10477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199" y="1653707"/>
              <a:ext cx="3390900" cy="107632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50" y="1845788"/>
            <a:ext cx="2466621" cy="1183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64885" y="2382937"/>
            <a:ext cx="314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Soil monitoring network and soil health knowledge base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551" y="1820792"/>
            <a:ext cx="1428750" cy="561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3088" y="3595316"/>
            <a:ext cx="3495675" cy="11334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74429" y="4623029"/>
            <a:ext cx="3872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>
                <a:hlinkClick r:id="rId7"/>
              </a:rPr>
              <a:t>https://www.agrefed.org.au/</a:t>
            </a:r>
            <a:endParaRPr lang="en-AU" sz="1400"/>
          </a:p>
          <a:p>
            <a:r>
              <a:rPr lang="en-AU" sz="1400"/>
              <a:t>Data Policies </a:t>
            </a:r>
            <a:r>
              <a:rPr lang="en-AU" sz="1400" err="1"/>
              <a:t>etc</a:t>
            </a:r>
            <a:r>
              <a:rPr lang="en-AU" sz="1400"/>
              <a:t> – </a:t>
            </a:r>
            <a:r>
              <a:rPr lang="en-AU" sz="1400" err="1"/>
              <a:t>AgReFed</a:t>
            </a:r>
            <a:r>
              <a:rPr lang="en-AU" sz="1400"/>
              <a:t> </a:t>
            </a:r>
            <a:r>
              <a:rPr lang="en-AU" sz="1400" err="1"/>
              <a:t>Zenodo</a:t>
            </a:r>
            <a:r>
              <a:rPr lang="en-AU" sz="1400"/>
              <a:t> community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050" y="2789521"/>
            <a:ext cx="3047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>
                <a:hlinkClick r:id="rId8"/>
              </a:rPr>
              <a:t>https://data.soilcrc.com.au/map/about</a:t>
            </a:r>
            <a:endParaRPr lang="en-AU" sz="1400"/>
          </a:p>
        </p:txBody>
      </p:sp>
      <p:sp>
        <p:nvSpPr>
          <p:cNvPr id="16" name="Rectangle 15"/>
          <p:cNvSpPr/>
          <p:nvPr/>
        </p:nvSpPr>
        <p:spPr>
          <a:xfrm>
            <a:off x="178622" y="534791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>
                <a:hlinkClick r:id="rId9"/>
              </a:rPr>
              <a:t>https://www.ccmaknowledgebase.vic.gov.au/soilhealth/</a:t>
            </a:r>
            <a:endParaRPr lang="en-AU" sz="1400"/>
          </a:p>
        </p:txBody>
      </p:sp>
    </p:spTree>
    <p:extLst>
      <p:ext uri="{BB962C8B-B14F-4D97-AF65-F5344CB8AC3E}">
        <p14:creationId xmlns:p14="http://schemas.microsoft.com/office/powerpoint/2010/main" val="1929304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360857-7C51-45C6-B913-4919BE59C49D}"/>
              </a:ext>
            </a:extLst>
          </p:cNvPr>
          <p:cNvSpPr txBox="1"/>
          <p:nvPr/>
        </p:nvSpPr>
        <p:spPr>
          <a:xfrm>
            <a:off x="231342" y="-1093"/>
            <a:ext cx="820705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>
                <a:solidFill>
                  <a:srgbClr val="19259B"/>
                </a:solidFill>
                <a:latin typeface="Calibri"/>
                <a:cs typeface="Calibri"/>
              </a:rPr>
              <a:t>What is the object that the texture method is measuring?</a:t>
            </a:r>
            <a:endParaRPr lang="en-US"/>
          </a:p>
          <a:p>
            <a:endParaRPr lang="en-AU" sz="12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0FACB-D74B-41E0-BD69-01CD37334EA0}"/>
              </a:ext>
            </a:extLst>
          </p:cNvPr>
          <p:cNvGrpSpPr/>
          <p:nvPr/>
        </p:nvGrpSpPr>
        <p:grpSpPr>
          <a:xfrm>
            <a:off x="349226" y="2231590"/>
            <a:ext cx="5965531" cy="4478366"/>
            <a:chOff x="349226" y="2231590"/>
            <a:chExt cx="5965531" cy="4478366"/>
          </a:xfrm>
        </p:grpSpPr>
        <p:pic>
          <p:nvPicPr>
            <p:cNvPr id="4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A65C8F4-E688-4134-B2BE-2A75E7F60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9226" y="2231590"/>
              <a:ext cx="5965531" cy="4478366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7E79CDB-A6DA-47E5-9406-C6F869737788}"/>
                </a:ext>
              </a:extLst>
            </p:cNvPr>
            <p:cNvSpPr/>
            <p:nvPr/>
          </p:nvSpPr>
          <p:spPr>
            <a:xfrm>
              <a:off x="512872" y="5148138"/>
              <a:ext cx="1864227" cy="91946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C162254-425F-4DD8-8358-DC72F84ECFFB}"/>
              </a:ext>
            </a:extLst>
          </p:cNvPr>
          <p:cNvSpPr txBox="1"/>
          <p:nvPr/>
        </p:nvSpPr>
        <p:spPr>
          <a:xfrm>
            <a:off x="61893" y="374004"/>
            <a:ext cx="8344320" cy="18056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cs typeface="Calibri"/>
              </a:rPr>
              <a:t>trying to deal with three separate sets of concepts: </a:t>
            </a:r>
            <a:endParaRPr lang="en-US"/>
          </a:p>
          <a:p>
            <a:pPr>
              <a:spcAft>
                <a:spcPts val="200"/>
              </a:spcAft>
            </a:pPr>
            <a:r>
              <a:rPr lang="en-US">
                <a:latin typeface="Calibri"/>
                <a:cs typeface="Calibri"/>
              </a:rPr>
              <a:t>1. </a:t>
            </a:r>
            <a:r>
              <a:rPr lang="en-US" b="1">
                <a:latin typeface="Calibri"/>
                <a:cs typeface="Calibri"/>
              </a:rPr>
              <a:t>texture</a:t>
            </a:r>
            <a:r>
              <a:rPr lang="en-US">
                <a:latin typeface="Calibri"/>
                <a:cs typeface="Calibri"/>
              </a:rPr>
              <a:t> – we have standard Aust classifiers as controlled vocabularies</a:t>
            </a:r>
            <a:endParaRPr lang="en-US">
              <a:cs typeface="Calibri" charset="0"/>
            </a:endParaRPr>
          </a:p>
          <a:p>
            <a:pPr>
              <a:spcAft>
                <a:spcPts val="200"/>
              </a:spcAft>
            </a:pPr>
            <a:r>
              <a:rPr lang="en-US">
                <a:latin typeface="Calibri"/>
                <a:cs typeface="Calibri"/>
              </a:rPr>
              <a:t>2. </a:t>
            </a:r>
            <a:r>
              <a:rPr lang="en-US" b="1">
                <a:latin typeface="Calibri"/>
                <a:cs typeface="Calibri"/>
              </a:rPr>
              <a:t>mineralogy</a:t>
            </a:r>
            <a:r>
              <a:rPr lang="en-US">
                <a:latin typeface="Calibri"/>
                <a:cs typeface="Calibri"/>
              </a:rPr>
              <a:t> e.g. </a:t>
            </a:r>
            <a:r>
              <a:rPr lang="en-US">
                <a:latin typeface="Calibri"/>
                <a:cs typeface="Calibri"/>
                <a:hlinkClick r:id="rId3"/>
              </a:rPr>
              <a:t>http://purl.obolibrary.org/obo/ENVO_00002982</a:t>
            </a:r>
            <a:r>
              <a:rPr lang="en-US">
                <a:latin typeface="Calibri"/>
                <a:cs typeface="Calibri"/>
              </a:rPr>
              <a:t> 'clay' - 'A group of hydrous </a:t>
            </a:r>
            <a:r>
              <a:rPr lang="en-US" err="1">
                <a:latin typeface="Calibri"/>
                <a:cs typeface="Calibri"/>
              </a:rPr>
              <a:t>aluminium</a:t>
            </a:r>
            <a:r>
              <a:rPr lang="en-US">
                <a:latin typeface="Calibri"/>
                <a:cs typeface="Calibri"/>
              </a:rPr>
              <a:t> phyllosilicate (phyllosilicates being a subgroup of silicate minerals) minerals'…..</a:t>
            </a:r>
            <a:endParaRPr lang="en-US">
              <a:cs typeface="Calibri" charset="0"/>
            </a:endParaRPr>
          </a:p>
          <a:p>
            <a:pPr>
              <a:spcAft>
                <a:spcPts val="200"/>
              </a:spcAft>
            </a:pPr>
            <a:r>
              <a:rPr lang="en-US">
                <a:latin typeface="Calibri"/>
                <a:cs typeface="Calibri"/>
              </a:rPr>
              <a:t>3. </a:t>
            </a:r>
            <a:r>
              <a:rPr lang="en-US" b="1">
                <a:latin typeface="Calibri"/>
                <a:cs typeface="Calibri"/>
              </a:rPr>
              <a:t>grain size</a:t>
            </a:r>
            <a:r>
              <a:rPr lang="en-US">
                <a:latin typeface="Calibri"/>
                <a:cs typeface="Calibri"/>
              </a:rPr>
              <a:t> – Need Aust Standard as controlled vocabulary</a:t>
            </a:r>
            <a:endParaRPr lang="en-US">
              <a:cs typeface="Calibri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67643E8-E5B3-4B9D-ADAA-D0EA26762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648" y="3432667"/>
            <a:ext cx="2833602" cy="71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40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285" y="211730"/>
            <a:ext cx="8541328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AU">
                <a:latin typeface="Calibri"/>
                <a:cs typeface="Calibri"/>
              </a:rPr>
              <a:t>Standardisation of data in platforms for project stakeholders (users: farming groups, Catchment Management Authorities, researchers)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AU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AU">
                <a:latin typeface="Calibri"/>
                <a:cs typeface="Calibri"/>
              </a:rPr>
              <a:t>Data standardisation: </a:t>
            </a:r>
            <a:r>
              <a:rPr lang="en-AU" i="1">
                <a:latin typeface="Calibri"/>
                <a:cs typeface="Calibri"/>
              </a:rPr>
              <a:t>Interoperability, not re-inventing wheels</a:t>
            </a:r>
            <a:endParaRPr lang="en-US" i="1">
              <a:cs typeface="Calibri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AU">
                <a:latin typeface="Calibri"/>
                <a:cs typeface="Calibri"/>
              </a:rPr>
              <a:t>Collaboration and Communitions, consider priorities and roles of:</a:t>
            </a:r>
            <a:endParaRPr lang="en-US">
              <a:cs typeface="Calibri" charset="0"/>
            </a:endParaRPr>
          </a:p>
          <a:p>
            <a:pPr marL="1200150" lvl="2" indent="-285750">
              <a:buFont typeface="Arial"/>
              <a:buChar char="•"/>
            </a:pPr>
            <a:r>
              <a:rPr lang="en-AU">
                <a:latin typeface="Calibri"/>
                <a:cs typeface="Calibri"/>
              </a:rPr>
              <a:t>International soil data communities</a:t>
            </a:r>
          </a:p>
          <a:p>
            <a:pPr marL="1200150" lvl="2" indent="-285750">
              <a:buFont typeface="Arial"/>
              <a:buChar char="•"/>
            </a:pPr>
            <a:r>
              <a:rPr lang="en-AU">
                <a:latin typeface="Calibri"/>
                <a:cs typeface="Calibri"/>
              </a:rPr>
              <a:t>National, State and </a:t>
            </a:r>
            <a:r>
              <a:rPr lang="en-AU" err="1">
                <a:latin typeface="Calibri"/>
                <a:cs typeface="Calibri"/>
              </a:rPr>
              <a:t>Territoriy</a:t>
            </a:r>
            <a:r>
              <a:rPr lang="en-AU">
                <a:latin typeface="Calibri"/>
                <a:cs typeface="Calibri"/>
              </a:rPr>
              <a:t> agencies</a:t>
            </a:r>
            <a:endParaRPr lang="en-US">
              <a:cs typeface="Calibri" charset="0"/>
            </a:endParaRPr>
          </a:p>
          <a:p>
            <a:pPr marL="1200150" lvl="2" indent="-285750">
              <a:buFont typeface="Arial"/>
              <a:buChar char="•"/>
            </a:pPr>
            <a:r>
              <a:rPr lang="en-AU">
                <a:latin typeface="Calibri"/>
                <a:cs typeface="Calibri"/>
              </a:rPr>
              <a:t>Governing bodies (</a:t>
            </a:r>
            <a:r>
              <a:rPr lang="en-AU" err="1">
                <a:latin typeface="Calibri"/>
                <a:cs typeface="Calibri"/>
              </a:rPr>
              <a:t>e.g</a:t>
            </a:r>
            <a:r>
              <a:rPr lang="en-AU">
                <a:latin typeface="Calibri"/>
                <a:cs typeface="Calibri"/>
              </a:rPr>
              <a:t> NCST)</a:t>
            </a:r>
            <a:endParaRPr lang="en-US">
              <a:latin typeface="Calibri"/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r>
              <a:rPr lang="en-AU">
                <a:latin typeface="Calibri"/>
                <a:cs typeface="Calibri"/>
              </a:rPr>
              <a:t>Communities (e.g. Soil Science Aust) </a:t>
            </a:r>
            <a:endParaRPr lang="en-US">
              <a:latin typeface="Calibri"/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r>
              <a:rPr lang="en-AU">
                <a:latin typeface="Calibri"/>
                <a:cs typeface="Calibri"/>
              </a:rPr>
              <a:t>National tooling/service/data support and education (Australian Research Data Commons, Research Vocabularies Australia)</a:t>
            </a:r>
            <a:endParaRPr lang="en-US">
              <a:latin typeface="Calibri"/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r>
              <a:rPr lang="en-AU">
                <a:latin typeface="Calibri"/>
                <a:cs typeface="Calibri"/>
              </a:rPr>
              <a:t>Institutes and industry, </a:t>
            </a:r>
            <a:r>
              <a:rPr lang="en-AU" u="sng">
                <a:latin typeface="Calibri"/>
                <a:cs typeface="Calibri"/>
              </a:rPr>
              <a:t>data users and their needs</a:t>
            </a:r>
          </a:p>
          <a:p>
            <a:endParaRPr lang="en-AU">
              <a:latin typeface="Calibri"/>
              <a:cs typeface="Calibri"/>
            </a:endParaRPr>
          </a:p>
          <a:p>
            <a:endParaRPr lang="en-AU">
              <a:latin typeface="Calibri"/>
              <a:cs typeface="Calibri"/>
            </a:endParaRPr>
          </a:p>
          <a:p>
            <a:endParaRPr lang="en-AU">
              <a:latin typeface="Calibri"/>
              <a:cs typeface="Calibri"/>
            </a:endParaRPr>
          </a:p>
          <a:p>
            <a:endParaRPr lang="en-AU">
              <a:latin typeface="Calibri"/>
              <a:cs typeface="Calibri"/>
            </a:endParaRPr>
          </a:p>
          <a:p>
            <a:r>
              <a:rPr lang="en-AU">
                <a:latin typeface="Calibri"/>
                <a:cs typeface="Calibri"/>
              </a:rPr>
              <a:t>E.g. Australia/Nationally:</a:t>
            </a:r>
            <a:endParaRPr lang="en-US">
              <a:cs typeface="Calibri" charset="0"/>
            </a:endParaRPr>
          </a:p>
          <a:p>
            <a:endParaRPr lang="en-AU">
              <a:cs typeface="Calibri"/>
            </a:endParaRPr>
          </a:p>
          <a:p>
            <a:endParaRPr lang="en-AU">
              <a:cs typeface="Calibri"/>
            </a:endParaRPr>
          </a:p>
          <a:p>
            <a:endParaRPr lang="en-AU">
              <a:cs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2" y="3473155"/>
            <a:ext cx="2647950" cy="733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539" y="3894359"/>
            <a:ext cx="6086475" cy="83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773" y="5277240"/>
            <a:ext cx="828675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816" y="5151675"/>
            <a:ext cx="2009775" cy="1428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9E1C2-67E9-4365-9002-A9019C65AF58}"/>
              </a:ext>
            </a:extLst>
          </p:cNvPr>
          <p:cNvSpPr txBox="1"/>
          <p:nvPr/>
        </p:nvSpPr>
        <p:spPr>
          <a:xfrm>
            <a:off x="180518" y="5199595"/>
            <a:ext cx="409286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cs typeface="Calibri"/>
              </a:rPr>
              <a:t>Thank you to CSIRO with vocabulary assistance, discussions</a:t>
            </a:r>
          </a:p>
          <a:p>
            <a:r>
              <a:rPr lang="en-US">
                <a:latin typeface="Calibri"/>
                <a:cs typeface="Calibri"/>
              </a:rPr>
              <a:t>Thank you to those whose work this is building on</a:t>
            </a:r>
            <a:endParaRPr lang="en-US"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0833" y="3074870"/>
            <a:ext cx="13144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4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A13A12F-52AD-4C29-9188-89494CFEB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06" y="1699691"/>
            <a:ext cx="2694565" cy="6307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D5D53C0-75BE-4817-92DE-3FD6B60F5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14" y="1750564"/>
            <a:ext cx="1568927" cy="5597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BCFA1A-F285-48A9-97BB-7EEAA075C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51" y="1624016"/>
            <a:ext cx="1571625" cy="607219"/>
          </a:xfrm>
          <a:prstGeom prst="rect">
            <a:avLst/>
          </a:prstGeom>
        </p:spPr>
      </p:pic>
      <p:pic>
        <p:nvPicPr>
          <p:cNvPr id="23" name="Picture 36" descr="http://www.soilcrc.com.au/wp-content/uploads/2018/03/riverineplains-1.png?x46596">
            <a:extLst>
              <a:ext uri="{FF2B5EF4-FFF2-40B4-BE49-F238E27FC236}">
                <a16:creationId xmlns:a16="http://schemas.microsoft.com/office/drawing/2014/main" id="{1A6EF272-2926-47AD-80C6-463787462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20" t="8707" r="21494" b="15317"/>
          <a:stretch/>
        </p:blipFill>
        <p:spPr bwMode="auto">
          <a:xfrm>
            <a:off x="2505153" y="3915500"/>
            <a:ext cx="1273277" cy="69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8" descr="http://www.soilcrc.com.au/wp-content/uploads/2018/03/Artboard-7@2x-212x86-1-212x86.png?x46596">
            <a:extLst>
              <a:ext uri="{FF2B5EF4-FFF2-40B4-BE49-F238E27FC236}">
                <a16:creationId xmlns:a16="http://schemas.microsoft.com/office/drawing/2014/main" id="{3F023588-CC3F-4748-8F02-73C3A73C4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85" r="20907"/>
          <a:stretch/>
        </p:blipFill>
        <p:spPr bwMode="auto">
          <a:xfrm>
            <a:off x="7000942" y="4829847"/>
            <a:ext cx="950928" cy="67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http://www.soilcrc.com.au/wp-content/uploads/2018/03/Artboard-8@2x-1-1.jpg?x46596">
            <a:extLst>
              <a:ext uri="{FF2B5EF4-FFF2-40B4-BE49-F238E27FC236}">
                <a16:creationId xmlns:a16="http://schemas.microsoft.com/office/drawing/2014/main" id="{D664A797-9430-4610-9BEE-50803F93B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899" y="4022405"/>
            <a:ext cx="1460567" cy="58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2" descr="http://www.soilcrc.com.au/wp-content/uploads/2018/03/Artboard-12@2x-1.png?x46596">
            <a:extLst>
              <a:ext uri="{FF2B5EF4-FFF2-40B4-BE49-F238E27FC236}">
                <a16:creationId xmlns:a16="http://schemas.microsoft.com/office/drawing/2014/main" id="{BB5F125B-65FA-4A80-8C61-075F8B723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27" r="19236"/>
          <a:stretch/>
        </p:blipFill>
        <p:spPr bwMode="auto">
          <a:xfrm>
            <a:off x="7104597" y="3821965"/>
            <a:ext cx="1215856" cy="84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0" descr="http://www.soilcrc.com.au/wp-content/uploads/2018/03/Artboard-5@2x-2-1.png?x46596">
            <a:extLst>
              <a:ext uri="{FF2B5EF4-FFF2-40B4-BE49-F238E27FC236}">
                <a16:creationId xmlns:a16="http://schemas.microsoft.com/office/drawing/2014/main" id="{F8579D91-961B-45EA-B50E-F26F478E7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89" t="17050" r="10358" b="20087"/>
          <a:stretch/>
        </p:blipFill>
        <p:spPr bwMode="auto">
          <a:xfrm>
            <a:off x="4026148" y="4070600"/>
            <a:ext cx="1528804" cy="49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CD064E9-85F8-4151-A73E-84B9318BE4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601" y="2949216"/>
            <a:ext cx="1345996" cy="684404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C63A0B25-21DA-4382-B25F-48F81EC223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9" y="2942555"/>
            <a:ext cx="1079456" cy="7698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5F405AD-0860-4F07-8719-3BA56E77D1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52" y="4822605"/>
            <a:ext cx="1011457" cy="6682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EF1BF14-9AA0-45A3-B8FC-E6C44C18BC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37" y="3811532"/>
            <a:ext cx="863999" cy="863999"/>
          </a:xfrm>
          <a:prstGeom prst="rect">
            <a:avLst/>
          </a:prstGeom>
        </p:spPr>
      </p:pic>
      <p:pic>
        <p:nvPicPr>
          <p:cNvPr id="4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3AE234EA-1869-404E-923D-0FA73BD6DA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18" y="4973854"/>
            <a:ext cx="1215856" cy="365787"/>
          </a:xfrm>
          <a:prstGeom prst="rect">
            <a:avLst/>
          </a:prstGeom>
        </p:spPr>
      </p:pic>
      <p:pic>
        <p:nvPicPr>
          <p:cNvPr id="45" name="Picture 4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B83308-092B-4FA9-B508-0568D4664F4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828" y="4919275"/>
            <a:ext cx="1753463" cy="494971"/>
          </a:xfrm>
          <a:prstGeom prst="rect">
            <a:avLst/>
          </a:prstGeom>
        </p:spPr>
      </p:pic>
      <p:pic>
        <p:nvPicPr>
          <p:cNvPr id="46" name="Picture 28" descr="http://www.soilcrc.com.au/wp-content/uploads/2018/03/Artboard-3@2x-1-1.png?x46596">
            <a:extLst>
              <a:ext uri="{FF2B5EF4-FFF2-40B4-BE49-F238E27FC236}">
                <a16:creationId xmlns:a16="http://schemas.microsoft.com/office/drawing/2014/main" id="{639D1CA3-0F5F-4D80-9276-C75C7631F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50" r="32815"/>
          <a:stretch/>
        </p:blipFill>
        <p:spPr bwMode="auto">
          <a:xfrm>
            <a:off x="1864693" y="2844887"/>
            <a:ext cx="795475" cy="89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4" descr="http://www.soilcrc.com.au/wp-content/uploads/2018/03/Artboard-8@2x-1.png?x46596">
            <a:extLst>
              <a:ext uri="{FF2B5EF4-FFF2-40B4-BE49-F238E27FC236}">
                <a16:creationId xmlns:a16="http://schemas.microsoft.com/office/drawing/2014/main" id="{BF76E3BA-CEA8-4436-95FE-FCBF3B11A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44" r="31993"/>
          <a:stretch/>
        </p:blipFill>
        <p:spPr bwMode="auto">
          <a:xfrm>
            <a:off x="769091" y="2704845"/>
            <a:ext cx="904390" cy="107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6" descr="http://www.soilcrc.com.au/wp-content/uploads/2018/03/Artboard-2@2x-1.jpg?x46596">
            <a:extLst>
              <a:ext uri="{FF2B5EF4-FFF2-40B4-BE49-F238E27FC236}">
                <a16:creationId xmlns:a16="http://schemas.microsoft.com/office/drawing/2014/main" id="{D57C122B-554E-48BA-B9F7-8665B4CF8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47" r="11942"/>
          <a:stretch/>
        </p:blipFill>
        <p:spPr bwMode="auto">
          <a:xfrm>
            <a:off x="4184308" y="2863958"/>
            <a:ext cx="140648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02E4ACA-23A7-4858-B7EA-A505EC156D5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44" y="2966834"/>
            <a:ext cx="1236268" cy="65522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13E1CED4-321F-4D9A-A35B-20394E75659B}"/>
              </a:ext>
            </a:extLst>
          </p:cNvPr>
          <p:cNvSpPr txBox="1">
            <a:spLocks/>
          </p:cNvSpPr>
          <p:nvPr/>
        </p:nvSpPr>
        <p:spPr bwMode="auto">
          <a:xfrm>
            <a:off x="0" y="254187"/>
            <a:ext cx="9116089" cy="54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200" b="1" i="0" kern="1200" cap="all" baseline="0">
                <a:solidFill>
                  <a:schemeClr val="bg1"/>
                </a:solidFill>
                <a:latin typeface="Raleway"/>
                <a:ea typeface="Raleway" charset="0"/>
                <a:cs typeface="Raleway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9pPr>
          </a:lstStyle>
          <a:p>
            <a:pPr algn="ctr"/>
            <a:r>
              <a:rPr lang="en-AU" sz="3600">
                <a:solidFill>
                  <a:srgbClr val="00354A"/>
                </a:solidFill>
              </a:rPr>
              <a:t>VISUALISING AUSTRALASIA’S SOILS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3E1CED4-321F-4D9A-A35B-20394E75659B}"/>
              </a:ext>
            </a:extLst>
          </p:cNvPr>
          <p:cNvSpPr txBox="1">
            <a:spLocks/>
          </p:cNvSpPr>
          <p:nvPr/>
        </p:nvSpPr>
        <p:spPr bwMode="auto">
          <a:xfrm>
            <a:off x="0" y="795662"/>
            <a:ext cx="9116089" cy="40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1" i="0" kern="1200" cap="all" baseline="0">
                <a:solidFill>
                  <a:schemeClr val="bg1"/>
                </a:solidFill>
                <a:latin typeface="Raleway"/>
                <a:ea typeface="Raleway" charset="0"/>
                <a:cs typeface="Raleway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9pPr>
          </a:lstStyle>
          <a:p>
            <a:pPr algn="ctr"/>
            <a:r>
              <a:rPr lang="en-AU" sz="2000">
                <a:solidFill>
                  <a:srgbClr val="97BF0D"/>
                </a:solidFill>
              </a:rPr>
              <a:t>A Soil CRC interoperable spatial knowledge system</a:t>
            </a:r>
          </a:p>
          <a:p>
            <a:pPr algn="ctr"/>
            <a:endParaRPr lang="en-AU">
              <a:solidFill>
                <a:srgbClr val="97BF0D"/>
              </a:solidFill>
            </a:endParaRPr>
          </a:p>
        </p:txBody>
      </p:sp>
      <p:pic>
        <p:nvPicPr>
          <p:cNvPr id="1026" name="Picture 2" descr="Image result for manaaki whenua landcare research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6" y="1576304"/>
            <a:ext cx="2134381" cy="84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44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3392" y="2746404"/>
            <a:ext cx="4293422" cy="1982387"/>
            <a:chOff x="273199" y="1653707"/>
            <a:chExt cx="4293422" cy="19823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0621" y="2588344"/>
              <a:ext cx="2286000" cy="10477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199" y="1653707"/>
              <a:ext cx="3390900" cy="107632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29" y="856419"/>
            <a:ext cx="2466621" cy="1183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83088" y="1859717"/>
            <a:ext cx="314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Soil monitoring network and soil health knowledge base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425" y="1297742"/>
            <a:ext cx="1428750" cy="561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5867" y="3255991"/>
            <a:ext cx="3495675" cy="11334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74429" y="4623029"/>
            <a:ext cx="3872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>
                <a:hlinkClick r:id="rId7"/>
              </a:rPr>
              <a:t>https://www.agrefed.org.au/</a:t>
            </a:r>
            <a:endParaRPr lang="en-AU" sz="1400"/>
          </a:p>
          <a:p>
            <a:r>
              <a:rPr lang="en-AU" sz="1400"/>
              <a:t>Data Policies </a:t>
            </a:r>
            <a:r>
              <a:rPr lang="en-AU" sz="1400" err="1"/>
              <a:t>etc</a:t>
            </a:r>
            <a:r>
              <a:rPr lang="en-AU" sz="1400"/>
              <a:t> – </a:t>
            </a:r>
            <a:r>
              <a:rPr lang="en-AU" sz="1400" err="1"/>
              <a:t>AgReFed</a:t>
            </a:r>
            <a:r>
              <a:rPr lang="en-AU" sz="1400"/>
              <a:t> </a:t>
            </a:r>
            <a:r>
              <a:rPr lang="en-AU" sz="1400" err="1"/>
              <a:t>Zenodo</a:t>
            </a:r>
            <a:r>
              <a:rPr lang="en-AU" sz="1400"/>
              <a:t> community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7159" y="1962014"/>
            <a:ext cx="3047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>
                <a:hlinkClick r:id="rId8"/>
              </a:rPr>
              <a:t>https://data.soilcrc.com.au/map/about</a:t>
            </a:r>
            <a:endParaRPr lang="en-AU" sz="1400"/>
          </a:p>
        </p:txBody>
      </p:sp>
      <p:sp>
        <p:nvSpPr>
          <p:cNvPr id="16" name="Rectangle 15"/>
          <p:cNvSpPr/>
          <p:nvPr/>
        </p:nvSpPr>
        <p:spPr>
          <a:xfrm>
            <a:off x="96819" y="472879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>
                <a:hlinkClick r:id="rId9"/>
              </a:rPr>
              <a:t>https://www.ccmaknowledgebase.vic.gov.au/soilhealth/</a:t>
            </a:r>
            <a:endParaRPr lang="en-AU" sz="1400"/>
          </a:p>
        </p:txBody>
      </p:sp>
    </p:spTree>
    <p:extLst>
      <p:ext uri="{BB962C8B-B14F-4D97-AF65-F5344CB8AC3E}">
        <p14:creationId xmlns:p14="http://schemas.microsoft.com/office/powerpoint/2010/main" val="3110232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590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321" y="12517"/>
            <a:ext cx="76164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>
                <a:solidFill>
                  <a:srgbClr val="19259B"/>
                </a:solidFill>
                <a:latin typeface="Calibri"/>
                <a:cs typeface="Calibri"/>
              </a:rPr>
              <a:t>What level/resolution of species, object or substance to use? </a:t>
            </a:r>
            <a:endParaRPr lang="en-AU">
              <a:solidFill>
                <a:srgbClr val="19259B"/>
              </a:solidFill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3902"/>
          <a:stretch/>
        </p:blipFill>
        <p:spPr>
          <a:xfrm>
            <a:off x="76637" y="1505262"/>
            <a:ext cx="3861500" cy="27935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4733" y="262904"/>
            <a:ext cx="8880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/>
              <a:t>Used from environment.data.gov.au and LDR sandbox (should use source if/as available)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/>
              <a:t>Reputable and governed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520" y="916642"/>
            <a:ext cx="1375692" cy="61206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10800000" flipV="1">
            <a:off x="57412" y="1254871"/>
            <a:ext cx="4517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>
                <a:solidFill>
                  <a:srgbClr val="9F592B"/>
                </a:solidFill>
                <a:latin typeface="Lato"/>
                <a:hlinkClick r:id="rId4" tooltip="http://environment.data.gov.au/def/object/copper"/>
              </a:rPr>
              <a:t>http://environment.data.gov.au/def/object/copper</a:t>
            </a:r>
            <a:endParaRPr lang="en-AU" sz="12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528" y="978103"/>
            <a:ext cx="1134393" cy="5271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132" y="1514128"/>
            <a:ext cx="4029075" cy="27241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5559" y="4286135"/>
            <a:ext cx="3603807" cy="1949849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3061821" y="2722418"/>
            <a:ext cx="1487318" cy="188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/>
          <p:cNvSpPr txBox="1"/>
          <p:nvPr/>
        </p:nvSpPr>
        <p:spPr>
          <a:xfrm>
            <a:off x="2917495" y="2367335"/>
            <a:ext cx="244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should be using </a:t>
            </a:r>
          </a:p>
        </p:txBody>
      </p:sp>
      <p:sp>
        <p:nvSpPr>
          <p:cNvPr id="23" name="Curved Left Arrow 22"/>
          <p:cNvSpPr/>
          <p:nvPr/>
        </p:nvSpPr>
        <p:spPr>
          <a:xfrm>
            <a:off x="7714965" y="4078592"/>
            <a:ext cx="504493" cy="115868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2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634" y="336809"/>
            <a:ext cx="7898110" cy="1661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 i="1">
                <a:solidFill>
                  <a:srgbClr val="00354A"/>
                </a:solidFill>
              </a:rPr>
              <a:t>Focus: Visualising Australasia’s Soils (“VAS”) – The Soil CRC</a:t>
            </a:r>
          </a:p>
          <a:p>
            <a:endParaRPr lang="en-AU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/>
              <a:t>Interoperable spatial knowledge system providing Soil CRC participants, and the broader agricultural industry, with access to data, information and knowledge on Australasian soils.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/>
          </a:p>
          <a:p>
            <a:endParaRPr lang="en-AU" sz="1400" i="1">
              <a:solidFill>
                <a:srgbClr val="00354A"/>
              </a:solidFill>
            </a:endParaRPr>
          </a:p>
          <a:p>
            <a:endParaRPr lang="en-AU" sz="1600" i="1">
              <a:solidFill>
                <a:srgbClr val="00354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224" y="5925623"/>
            <a:ext cx="32417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500">
                <a:hlinkClick r:id="rId2"/>
              </a:rPr>
              <a:t>https://data.soilcrc.com.au/map/about</a:t>
            </a:r>
            <a:endParaRPr lang="en-AU" sz="15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A6C5AF3-E3BE-473F-B7FA-035E5D8DDBC9}"/>
              </a:ext>
            </a:extLst>
          </p:cNvPr>
          <p:cNvGrpSpPr/>
          <p:nvPr/>
        </p:nvGrpSpPr>
        <p:grpSpPr>
          <a:xfrm>
            <a:off x="3375458" y="2901915"/>
            <a:ext cx="5016635" cy="647687"/>
            <a:chOff x="4107015" y="-1865790"/>
            <a:chExt cx="7513629" cy="1705696"/>
          </a:xfrm>
        </p:grpSpPr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0AD389B0-394F-45F8-BC81-F6B7705FD1C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54531" y="-1865790"/>
              <a:ext cx="4066113" cy="1449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30400" indent="-230400" algn="l" rtl="0" eaLnBrk="1" fontAlgn="base" hangingPunct="1">
                <a:lnSpc>
                  <a:spcPct val="90000"/>
                </a:lnSpc>
                <a:spcBef>
                  <a:spcPts val="1200"/>
                </a:spcBef>
                <a:spcAft>
                  <a:spcPct val="0"/>
                </a:spcAft>
                <a:buClr>
                  <a:srgbClr val="97BF0D"/>
                </a:buClr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Raleway"/>
                  <a:ea typeface="Raleway" charset="0"/>
                  <a:cs typeface="Raleway"/>
                </a:defRPr>
              </a:lvl1pPr>
              <a:lvl2pPr marL="460800" indent="-23040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600" kern="1200">
                  <a:solidFill>
                    <a:schemeClr val="tx1"/>
                  </a:solidFill>
                  <a:latin typeface="Raleway"/>
                  <a:ea typeface="Raleway" charset="0"/>
                  <a:cs typeface="Raleway"/>
                </a:defRPr>
              </a:lvl2pPr>
              <a:lvl3pPr marL="691200" indent="-23040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600" kern="1200">
                  <a:solidFill>
                    <a:schemeClr val="tx1"/>
                  </a:solidFill>
                  <a:latin typeface="Raleway"/>
                  <a:ea typeface="Raleway" charset="0"/>
                  <a:cs typeface="Raleway"/>
                </a:defRPr>
              </a:lvl3pPr>
              <a:lvl4pPr marL="921600" indent="-23040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600" kern="1200">
                  <a:solidFill>
                    <a:schemeClr val="tx1"/>
                  </a:solidFill>
                  <a:latin typeface="Raleway"/>
                  <a:ea typeface="Raleway" charset="0"/>
                  <a:cs typeface="Raleway"/>
                </a:defRPr>
              </a:lvl4pPr>
              <a:lvl5pPr marL="1152000" indent="-23040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600" kern="1200">
                  <a:solidFill>
                    <a:srgbClr val="767171"/>
                  </a:solidFill>
                  <a:latin typeface="Raleway"/>
                  <a:ea typeface="Raleway" charset="0"/>
                  <a:cs typeface="Raleway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lnSpc>
                  <a:spcPct val="100000"/>
                </a:lnSpc>
              </a:pPr>
              <a:r>
                <a:rPr lang="en-AU" sz="1100"/>
                <a:t>Mallee Sustainable Farming (VIC)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</a:pPr>
              <a:r>
                <a:rPr lang="en-AU" sz="1100"/>
                <a:t>North Central Catchment Management Authority  (VIC)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</a:pPr>
              <a:r>
                <a:rPr lang="en-AU" sz="1100"/>
                <a:t>Riverine Plains (NSW)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</a:pPr>
              <a:r>
                <a:rPr lang="en-AU" sz="1100"/>
                <a:t>Southern Farming Systems (VIC)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</a:pPr>
              <a:r>
                <a:rPr lang="en-AU" sz="1100"/>
                <a:t>WA No-Tillage Farmers Association (WA)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</a:pPr>
              <a:r>
                <a:rPr lang="en-AU" sz="1100"/>
                <a:t>West Midlands Group (WA)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</a:pPr>
              <a:r>
                <a:rPr lang="en-AU" sz="1100"/>
                <a:t>Wimmera Catchment Management Authority (VIC)</a:t>
              </a:r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3EB3D98C-9A56-46B1-A778-517B6F63C03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07015" y="-1865790"/>
              <a:ext cx="3447516" cy="1705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30400" indent="-230400" algn="l" rtl="0" eaLnBrk="1" fontAlgn="base" hangingPunct="1">
                <a:lnSpc>
                  <a:spcPct val="90000"/>
                </a:lnSpc>
                <a:spcBef>
                  <a:spcPts val="1200"/>
                </a:spcBef>
                <a:spcAft>
                  <a:spcPct val="0"/>
                </a:spcAft>
                <a:buClr>
                  <a:srgbClr val="97BF0D"/>
                </a:buClr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Raleway"/>
                  <a:ea typeface="Raleway" charset="0"/>
                  <a:cs typeface="Raleway"/>
                </a:defRPr>
              </a:lvl1pPr>
              <a:lvl2pPr marL="460800" indent="-23040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600" kern="1200">
                  <a:solidFill>
                    <a:schemeClr val="tx1"/>
                  </a:solidFill>
                  <a:latin typeface="Raleway"/>
                  <a:ea typeface="Raleway" charset="0"/>
                  <a:cs typeface="Raleway"/>
                </a:defRPr>
              </a:lvl2pPr>
              <a:lvl3pPr marL="691200" indent="-23040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600" kern="1200">
                  <a:solidFill>
                    <a:schemeClr val="tx1"/>
                  </a:solidFill>
                  <a:latin typeface="Raleway"/>
                  <a:ea typeface="Raleway" charset="0"/>
                  <a:cs typeface="Raleway"/>
                </a:defRPr>
              </a:lvl3pPr>
              <a:lvl4pPr marL="921600" indent="-23040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600" kern="1200">
                  <a:solidFill>
                    <a:schemeClr val="tx1"/>
                  </a:solidFill>
                  <a:latin typeface="Raleway"/>
                  <a:ea typeface="Raleway" charset="0"/>
                  <a:cs typeface="Raleway"/>
                </a:defRPr>
              </a:lvl4pPr>
              <a:lvl5pPr marL="1152000" indent="-23040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600" kern="1200">
                  <a:solidFill>
                    <a:srgbClr val="767171"/>
                  </a:solidFill>
                  <a:latin typeface="Raleway"/>
                  <a:ea typeface="Raleway" charset="0"/>
                  <a:cs typeface="Raleway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lnSpc>
                  <a:spcPct val="100000"/>
                </a:lnSpc>
              </a:pPr>
              <a:r>
                <a:rPr lang="en-AU" sz="1100"/>
                <a:t>Birchip Cropping Group (VIC)</a:t>
              </a:r>
              <a:endParaRPr lang="en-US"/>
            </a:p>
            <a:p>
              <a:pPr lvl="1">
                <a:lnSpc>
                  <a:spcPct val="100000"/>
                </a:lnSpc>
                <a:spcBef>
                  <a:spcPts val="0"/>
                </a:spcBef>
              </a:pPr>
              <a:r>
                <a:rPr lang="en-AU" sz="1100"/>
                <a:t>Burdekin Productivity Services (QLD)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</a:pPr>
              <a:r>
                <a:rPr lang="en-AU" sz="1100"/>
                <a:t>Central West Farming Systems (NSW)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</a:pPr>
              <a:r>
                <a:rPr lang="en-AU" sz="1100" err="1"/>
                <a:t>Gillamii</a:t>
              </a:r>
              <a:r>
                <a:rPr lang="en-AU" sz="1100"/>
                <a:t> Centre (WA)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</a:pPr>
              <a:r>
                <a:rPr lang="en-AU" sz="1100"/>
                <a:t>Herbert Cane Productivity Services (QLD)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</a:pPr>
              <a:r>
                <a:rPr lang="en-AU" sz="1100"/>
                <a:t>Holbrook Landcare Network (NSW)</a:t>
              </a:r>
            </a:p>
            <a:p>
              <a:pPr marL="460375" lvl="1" indent="-229870">
                <a:lnSpc>
                  <a:spcPct val="100000"/>
                </a:lnSpc>
                <a:spcBef>
                  <a:spcPts val="0"/>
                </a:spcBef>
              </a:pPr>
              <a:r>
                <a:rPr lang="en-AU" sz="1100"/>
                <a:t>Liebe Group (WA)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</a:pPr>
              <a:r>
                <a:rPr lang="en-AU" sz="1100"/>
                <a:t>MacKillop Farm Management Group (SA)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9F00052-A151-4930-BC7D-F2085C790C4E}"/>
              </a:ext>
            </a:extLst>
          </p:cNvPr>
          <p:cNvGrpSpPr/>
          <p:nvPr/>
        </p:nvGrpSpPr>
        <p:grpSpPr>
          <a:xfrm>
            <a:off x="-176446" y="2901915"/>
            <a:ext cx="3896391" cy="2795155"/>
            <a:chOff x="302628" y="1280578"/>
            <a:chExt cx="3460077" cy="3205352"/>
          </a:xfrm>
        </p:grpSpPr>
        <p:graphicFrame>
          <p:nvGraphicFramePr>
            <p:cNvPr id="43" name="Diagram 42">
              <a:extLst>
                <a:ext uri="{FF2B5EF4-FFF2-40B4-BE49-F238E27FC236}">
                  <a16:creationId xmlns:a16="http://schemas.microsoft.com/office/drawing/2014/main" id="{A5926F3E-CFC9-45F5-9E6D-71303FB49C5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60237161"/>
                </p:ext>
              </p:extLst>
            </p:nvPr>
          </p:nvGraphicFramePr>
          <p:xfrm>
            <a:off x="302628" y="1453746"/>
            <a:ext cx="3460077" cy="30321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B4115D8-00A5-40E1-8D4D-466994D19BF5}"/>
                </a:ext>
              </a:extLst>
            </p:cNvPr>
            <p:cNvSpPr/>
            <p:nvPr/>
          </p:nvSpPr>
          <p:spPr>
            <a:xfrm>
              <a:off x="1517659" y="1280578"/>
              <a:ext cx="1082402" cy="1179722"/>
            </a:xfrm>
            <a:prstGeom prst="ellipse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06364" y="1799222"/>
            <a:ext cx="823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00354A"/>
                </a:solidFill>
              </a:rPr>
              <a:t>Focus of vocabulary work to date: Grower groups and Catchment Management Authorities as data providers and users</a:t>
            </a:r>
          </a:p>
        </p:txBody>
      </p:sp>
    </p:spTree>
    <p:extLst>
      <p:ext uri="{BB962C8B-B14F-4D97-AF65-F5344CB8AC3E}">
        <p14:creationId xmlns:p14="http://schemas.microsoft.com/office/powerpoint/2010/main" val="408424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822" y="152901"/>
            <a:ext cx="7898110" cy="6063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endParaRPr lang="en-AU" sz="1600" i="1">
              <a:solidFill>
                <a:srgbClr val="00354A"/>
              </a:solidFill>
            </a:endParaRPr>
          </a:p>
          <a:p>
            <a:r>
              <a:rPr lang="en-AU" sz="1600">
                <a:solidFill>
                  <a:srgbClr val="00354A"/>
                </a:solidFill>
              </a:rPr>
              <a:t>Through standardisation, controlled vocabularies to help deliver on provider/user use cases though the platform</a:t>
            </a:r>
          </a:p>
          <a:p>
            <a:r>
              <a:rPr lang="en-AU" sz="1400" i="1">
                <a:solidFill>
                  <a:srgbClr val="97BF0D"/>
                </a:solidFill>
              </a:rPr>
              <a:t>	</a:t>
            </a:r>
          </a:p>
          <a:p>
            <a:endParaRPr lang="en-AU" sz="1600" i="1">
              <a:solidFill>
                <a:srgbClr val="00354A"/>
              </a:solidFill>
            </a:endParaRPr>
          </a:p>
          <a:p>
            <a:r>
              <a:rPr lang="en-AU" sz="1400" i="1">
                <a:solidFill>
                  <a:srgbClr val="00354A"/>
                </a:solidFill>
              </a:rPr>
              <a:t>	Search and discovery for decision making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AU" sz="1400"/>
              <a:t>For underpinning on-farm decision making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AU" sz="1400"/>
              <a:t>See trends across space and time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AU" sz="1400"/>
              <a:t>View data in context with other data at the local, regional, state and national level</a:t>
            </a:r>
          </a:p>
          <a:p>
            <a:endParaRPr lang="en-AU" sz="1400" i="1">
              <a:solidFill>
                <a:srgbClr val="97BF0D"/>
              </a:solidFill>
            </a:endParaRPr>
          </a:p>
          <a:p>
            <a:r>
              <a:rPr lang="en-AU" sz="1400" i="1">
                <a:solidFill>
                  <a:schemeClr val="accent2"/>
                </a:solidFill>
              </a:rPr>
              <a:t>	Communication, context and trust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AU" sz="1400"/>
              <a:t>Get a big picture of farm and region activities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AU" sz="1400"/>
              <a:t>Connect projects – historical and current, on varying topics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AU" sz="1400"/>
              <a:t>Avoid duplication, direct new work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AU" sz="1400"/>
              <a:t>Finding out what other growers and groups are doing</a:t>
            </a:r>
            <a:endParaRPr lang="en-AU" sz="1400" i="1">
              <a:solidFill>
                <a:schemeClr val="accent2"/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AU" sz="1400">
                <a:solidFill>
                  <a:schemeClr val="accent4">
                    <a:lumMod val="50000"/>
                  </a:schemeClr>
                </a:solidFill>
              </a:rPr>
              <a:t>For funding applications, banking, insurance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AU" sz="1400">
                <a:solidFill>
                  <a:schemeClr val="accent4">
                    <a:lumMod val="50000"/>
                  </a:schemeClr>
                </a:solidFill>
              </a:rPr>
              <a:t>Will others understand its context?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AU" sz="1400">
                <a:solidFill>
                  <a:schemeClr val="accent4">
                    <a:lumMod val="50000"/>
                  </a:schemeClr>
                </a:solidFill>
              </a:rPr>
              <a:t>Will data be interpreted correctly (and decisions made on that) if there is no need to contact people with local expertise?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AU" sz="1400">
                <a:solidFill>
                  <a:schemeClr val="accent4">
                    <a:lumMod val="50000"/>
                  </a:schemeClr>
                </a:solidFill>
              </a:rPr>
              <a:t>Privacy, security, trust – will the data be used in ways that benefit growers? </a:t>
            </a:r>
          </a:p>
          <a:p>
            <a:endParaRPr lang="en-AU" sz="1400"/>
          </a:p>
          <a:p>
            <a:r>
              <a:rPr lang="en-AU" sz="1400" i="1">
                <a:solidFill>
                  <a:srgbClr val="00354A"/>
                </a:solidFill>
              </a:rPr>
              <a:t>	Interface functionality for data management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AU" sz="1400"/>
              <a:t>Skills gap in data management time, skills, expertise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AU" sz="1400"/>
              <a:t>Knowledge transfer that means data is not lost when staff leave</a:t>
            </a:r>
            <a:endParaRPr lang="en-AU" sz="1400">
              <a:solidFill>
                <a:schemeClr val="accent4">
                  <a:lumMod val="50000"/>
                </a:schemeClr>
              </a:solidFill>
            </a:endParaRPr>
          </a:p>
          <a:p>
            <a:pPr lvl="4"/>
            <a:endParaRPr lang="en-AU" sz="1400"/>
          </a:p>
          <a:p>
            <a:endParaRPr lang="en-AU" sz="1600" i="1">
              <a:solidFill>
                <a:srgbClr val="003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2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2C9F2B-0ED3-472D-989C-051ECAA86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28" y="487469"/>
            <a:ext cx="6847407" cy="527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0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0AE83D-7017-490F-92E4-16B6AB7EE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8" y="885826"/>
            <a:ext cx="9063904" cy="508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90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918"/>
            <a:ext cx="8951304" cy="363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45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1" y="33381"/>
            <a:ext cx="5780375" cy="3899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861"/>
          <a:stretch/>
        </p:blipFill>
        <p:spPr>
          <a:xfrm>
            <a:off x="4765637" y="1931125"/>
            <a:ext cx="4172953" cy="386700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81EA0B3-DA56-453B-837C-206C087A5B45}"/>
              </a:ext>
            </a:extLst>
          </p:cNvPr>
          <p:cNvCxnSpPr/>
          <p:nvPr/>
        </p:nvCxnSpPr>
        <p:spPr>
          <a:xfrm>
            <a:off x="4450197" y="1294811"/>
            <a:ext cx="4421953" cy="688448"/>
          </a:xfrm>
          <a:prstGeom prst="straightConnector1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D89D10-C066-4EB1-8C13-725A3C1F149C}"/>
              </a:ext>
            </a:extLst>
          </p:cNvPr>
          <p:cNvCxnSpPr>
            <a:cxnSpLocks/>
          </p:cNvCxnSpPr>
          <p:nvPr/>
        </p:nvCxnSpPr>
        <p:spPr>
          <a:xfrm>
            <a:off x="4459025" y="1303638"/>
            <a:ext cx="211828" cy="609011"/>
          </a:xfrm>
          <a:prstGeom prst="straightConnector1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51769" y="623944"/>
            <a:ext cx="642499" cy="193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5774125" y="2006148"/>
            <a:ext cx="443796" cy="193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0886585"/>
      </p:ext>
    </p:extLst>
  </p:cSld>
  <p:clrMapOvr>
    <a:masterClrMapping/>
  </p:clrMapOvr>
</p:sld>
</file>

<file path=ppt/theme/theme1.xml><?xml version="1.0" encoding="utf-8"?>
<a:theme xmlns:a="http://schemas.openxmlformats.org/drawingml/2006/main" name="SoilCRC_PowerPoint_Template_Wide_v7">
  <a:themeElements>
    <a:clrScheme name="Soil CRC">
      <a:dk1>
        <a:srgbClr val="58595B"/>
      </a:dk1>
      <a:lt1>
        <a:srgbClr val="FFFFFF"/>
      </a:lt1>
      <a:dk2>
        <a:srgbClr val="58595B"/>
      </a:dk2>
      <a:lt2>
        <a:srgbClr val="FFFFFF"/>
      </a:lt2>
      <a:accent1>
        <a:srgbClr val="97BF0D"/>
      </a:accent1>
      <a:accent2>
        <a:srgbClr val="00354A"/>
      </a:accent2>
      <a:accent3>
        <a:srgbClr val="707173"/>
      </a:accent3>
      <a:accent4>
        <a:srgbClr val="C7C8CA"/>
      </a:accent4>
      <a:accent5>
        <a:srgbClr val="000000"/>
      </a:accent5>
      <a:accent6>
        <a:srgbClr val="9D9FA2"/>
      </a:accent6>
      <a:hlink>
        <a:srgbClr val="58595B"/>
      </a:hlink>
      <a:folHlink>
        <a:srgbClr val="58595B"/>
      </a:folHlink>
    </a:clrScheme>
    <a:fontScheme name="Soil CRC">
      <a:majorFont>
        <a:latin typeface="Raleway 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ilCRC_PPT_Standard_v5e.potx" id="{225332B0-5D7A-446C-A319-5A84ED7555C6}" vid="{4430BC07-5F95-4DCC-9D2E-A160DC24DE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8D27CF5E6D7B418C82ACEFECB1F50C" ma:contentTypeVersion="11" ma:contentTypeDescription="Create a new document." ma:contentTypeScope="" ma:versionID="f62af0c15a060e3b7fff1757f0c4e548">
  <xsd:schema xmlns:xsd="http://www.w3.org/2001/XMLSchema" xmlns:xs="http://www.w3.org/2001/XMLSchema" xmlns:p="http://schemas.microsoft.com/office/2006/metadata/properties" xmlns:ns2="d4fda569-26dd-4de4-8235-1601e2c9a429" xmlns:ns3="7910f852-914c-4269-aed5-1049dab16a59" targetNamespace="http://schemas.microsoft.com/office/2006/metadata/properties" ma:root="true" ma:fieldsID="4a0416351469c27f457d614a6dff21ea" ns2:_="" ns3:_="">
    <xsd:import namespace="d4fda569-26dd-4de4-8235-1601e2c9a429"/>
    <xsd:import namespace="7910f852-914c-4269-aed5-1049dab16a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da569-26dd-4de4-8235-1601e2c9a4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10f852-914c-4269-aed5-1049dab16a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910f852-914c-4269-aed5-1049dab16a59">
      <UserInfo>
        <DisplayName>Andrew MacLeod</DisplayName>
        <AccountId>11</AccountId>
        <AccountType/>
      </UserInfo>
      <UserInfo>
        <DisplayName>Bruce Simons</DisplayName>
        <AccountId>21</AccountId>
        <AccountType/>
      </UserInfo>
      <UserInfo>
        <DisplayName>Heath Gillett</DisplayName>
        <AccountId>18</AccountId>
        <AccountType/>
      </UserInfo>
      <UserInfo>
        <DisplayName>Peter Dahlhaus</DisplayName>
        <AccountId>30</AccountId>
        <AccountType/>
      </UserInfo>
      <UserInfo>
        <DisplayName>Angela Neyland</DisplayName>
        <AccountId>15</AccountId>
        <AccountType/>
      </UserInfo>
      <UserInfo>
        <DisplayName>Derek Walters</DisplayName>
        <AccountId>23</AccountId>
        <AccountType/>
      </UserInfo>
      <UserInfo>
        <DisplayName>Robert Milne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1E6B3BE-3F23-4041-AB24-7F7DA6CD40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57FEBE-4F9B-4131-A531-735555711D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fda569-26dd-4de4-8235-1601e2c9a429"/>
    <ds:schemaRef ds:uri="7910f852-914c-4269-aed5-1049dab16a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48C9ED-ACF3-4012-B5C0-AD1189C8551E}">
  <ds:schemaRefs>
    <ds:schemaRef ds:uri="http://schemas.microsoft.com/office/2006/metadata/properties"/>
    <ds:schemaRef ds:uri="http://schemas.microsoft.com/office/infopath/2007/PartnerControls"/>
    <ds:schemaRef ds:uri="7910f852-914c-4269-aed5-1049dab16a5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SoilCRC_PPT_Standard_v5e</Template>
  <TotalTime>0</TotalTime>
  <Words>3982</Words>
  <Application>Microsoft Office PowerPoint</Application>
  <PresentationFormat>On-screen Show (4:3)</PresentationFormat>
  <Paragraphs>409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Lato</vt:lpstr>
      <vt:lpstr>Raleway</vt:lpstr>
      <vt:lpstr>SoilCRC_PowerPoint_Template_Wide_v7</vt:lpstr>
      <vt:lpstr>VISUALISING AUSTRALASIA’S SOILS: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Federation University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Amie Sexton</dc:creator>
  <cp:lastModifiedBy>Megan Wong</cp:lastModifiedBy>
  <cp:revision>1</cp:revision>
  <dcterms:created xsi:type="dcterms:W3CDTF">2020-03-16T03:34:57Z</dcterms:created>
  <dcterms:modified xsi:type="dcterms:W3CDTF">2020-11-24T22:12:15Z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0x010100EB8D27CF5E6D7B418C82ACEFECB1F50C</vt:lpwstr>
  </property>
</Properties>
</file>