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65" r:id="rId3"/>
  </p:sldMasterIdLst>
  <p:notesMasterIdLst>
    <p:notesMasterId r:id="rId19"/>
  </p:notesMasterIdLst>
  <p:sldIdLst>
    <p:sldId id="390" r:id="rId4"/>
    <p:sldId id="256" r:id="rId5"/>
    <p:sldId id="890" r:id="rId6"/>
    <p:sldId id="279" r:id="rId7"/>
    <p:sldId id="892" r:id="rId8"/>
    <p:sldId id="273" r:id="rId9"/>
    <p:sldId id="285" r:id="rId10"/>
    <p:sldId id="257" r:id="rId11"/>
    <p:sldId id="275" r:id="rId12"/>
    <p:sldId id="260" r:id="rId13"/>
    <p:sldId id="276" r:id="rId14"/>
    <p:sldId id="263" r:id="rId15"/>
    <p:sldId id="277" r:id="rId16"/>
    <p:sldId id="26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p:restoredTop sz="94737"/>
  </p:normalViewPr>
  <p:slideViewPr>
    <p:cSldViewPr snapToGrid="0" snapToObjects="1">
      <p:cViewPr varScale="1">
        <p:scale>
          <a:sx n="109" d="100"/>
          <a:sy n="109" d="100"/>
        </p:scale>
        <p:origin x="72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1C4F3-B5DF-2540-AD44-47F84E23C2BE}" type="datetimeFigureOut">
              <a:rPr lang="en-US" smtClean="0"/>
              <a:t>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415CB-E860-0A4C-86A2-C64270A5ACB7}" type="slidenum">
              <a:rPr lang="en-US" smtClean="0"/>
              <a:t>‹#›</a:t>
            </a:fld>
            <a:endParaRPr lang="en-US"/>
          </a:p>
        </p:txBody>
      </p:sp>
    </p:spTree>
    <p:extLst>
      <p:ext uri="{BB962C8B-B14F-4D97-AF65-F5344CB8AC3E}">
        <p14:creationId xmlns:p14="http://schemas.microsoft.com/office/powerpoint/2010/main" val="203200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a:xfrm>
            <a:off x="381000" y="685800"/>
            <a:ext cx="6096000" cy="3429000"/>
          </a:xfrm>
          <a:ln/>
        </p:spPr>
      </p:sp>
      <p:sp>
        <p:nvSpPr>
          <p:cNvPr id="165890"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56812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25434BD-6112-6E46-A4A0-E6F5FDE959AD}"/>
              </a:ext>
            </a:extLst>
          </p:cNvPr>
          <p:cNvSpPr txBox="1">
            <a:spLocks/>
          </p:cNvSpPr>
          <p:nvPr userDrawn="1"/>
        </p:nvSpPr>
        <p:spPr>
          <a:xfrm>
            <a:off x="1900711" y="6288031"/>
            <a:ext cx="9621253" cy="29669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Research Data Alliance International Indigenous Data Sovereignty Interest Group. (September 2019). “CARE Principles for Indigenous Data Governance.” The Global Indigenous Data Alliance. GIDA-</a:t>
            </a:r>
            <a:r>
              <a:rPr lang="en-US" dirty="0" err="1"/>
              <a:t>global.org</a:t>
            </a:r>
            <a:endParaRPr lang="en-US" dirty="0"/>
          </a:p>
        </p:txBody>
      </p:sp>
    </p:spTree>
    <p:extLst>
      <p:ext uri="{BB962C8B-B14F-4D97-AF65-F5344CB8AC3E}">
        <p14:creationId xmlns:p14="http://schemas.microsoft.com/office/powerpoint/2010/main" val="100070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D77EA-60F6-C949-83D9-47494F439DA0}" type="datetimeFigureOut">
              <a:rPr lang="en-US" smtClean="0"/>
              <a:t>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75111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8D77EA-60F6-C949-83D9-47494F439DA0}" type="datetimeFigureOut">
              <a:rPr lang="en-US" smtClean="0"/>
              <a:t>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85227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8D77EA-60F6-C949-83D9-47494F439DA0}" type="datetimeFigureOut">
              <a:rPr lang="en-US" smtClean="0"/>
              <a:t>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27815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D77EA-60F6-C949-83D9-47494F439DA0}" type="datetimeFigureOut">
              <a:rPr lang="en-US" smtClean="0"/>
              <a:t>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668953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D77EA-60F6-C949-83D9-47494F439DA0}" type="datetimeFigureOut">
              <a:rPr lang="en-US" smtClean="0"/>
              <a:t>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03167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25434BD-6112-6E46-A4A0-E6F5FDE959AD}"/>
              </a:ext>
            </a:extLst>
          </p:cNvPr>
          <p:cNvSpPr>
            <a:spLocks noGrp="1"/>
          </p:cNvSpPr>
          <p:nvPr>
            <p:ph type="ftr" sz="quarter" idx="3"/>
          </p:nvPr>
        </p:nvSpPr>
        <p:spPr>
          <a:xfrm>
            <a:off x="1732545" y="6356351"/>
            <a:ext cx="9621253" cy="29669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Research Data Alliance International Indigenous Data Sovereignty Interest Group. (September 2019). “CARE Principles for Indigenous Data Governance.” The Global Indigenous Data Alliance. GIDA-</a:t>
            </a:r>
            <a:r>
              <a:rPr lang="en-US" dirty="0" err="1"/>
              <a:t>global.org</a:t>
            </a:r>
            <a:endParaRPr lang="en-US" dirty="0"/>
          </a:p>
        </p:txBody>
      </p:sp>
    </p:spTree>
    <p:extLst>
      <p:ext uri="{BB962C8B-B14F-4D97-AF65-F5344CB8AC3E}">
        <p14:creationId xmlns:p14="http://schemas.microsoft.com/office/powerpoint/2010/main" val="415351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F099-2229-DA4F-92BD-DE71D2EA33F6}"/>
              </a:ext>
            </a:extLst>
          </p:cNvPr>
          <p:cNvSpPr>
            <a:spLocks noGrp="1"/>
          </p:cNvSpPr>
          <p:nvPr>
            <p:ph type="title"/>
          </p:nvPr>
        </p:nvSpPr>
        <p:spPr>
          <a:xfrm>
            <a:off x="4351282" y="175934"/>
            <a:ext cx="7002517" cy="659634"/>
          </a:xfrm>
          <a:prstGeom prst="rect">
            <a:avLst/>
          </a:prstGeom>
        </p:spPr>
        <p:txBody>
          <a:bodyPr/>
          <a:lstStyle>
            <a:lvl1pPr>
              <a:defRPr sz="2400" b="1" spc="600">
                <a:solidFill>
                  <a:srgbClr val="209A8C"/>
                </a:solidFill>
                <a:latin typeface="+mn-lt"/>
              </a:defRPr>
            </a:lvl1pPr>
          </a:lstStyle>
          <a:p>
            <a:r>
              <a:rPr lang="en-US" dirty="0"/>
              <a:t>Click to edit Master title style</a:t>
            </a:r>
          </a:p>
        </p:txBody>
      </p:sp>
      <p:sp>
        <p:nvSpPr>
          <p:cNvPr id="7" name="Footer Placeholder 4">
            <a:extLst>
              <a:ext uri="{FF2B5EF4-FFF2-40B4-BE49-F238E27FC236}">
                <a16:creationId xmlns:a16="http://schemas.microsoft.com/office/drawing/2014/main" id="{125434BD-6112-6E46-A4A0-E6F5FDE959AD}"/>
              </a:ext>
            </a:extLst>
          </p:cNvPr>
          <p:cNvSpPr>
            <a:spLocks noGrp="1"/>
          </p:cNvSpPr>
          <p:nvPr>
            <p:ph type="ftr" sz="quarter" idx="3"/>
          </p:nvPr>
        </p:nvSpPr>
        <p:spPr>
          <a:xfrm>
            <a:off x="1732545" y="6356351"/>
            <a:ext cx="9621253" cy="29669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Research Data Alliance International Indigenous Data Sovereignty Interest Group. (September 2019). “CARE Principles for Indigenous Data Governance.” The Global Indigenous Data Alliance. GIDA-</a:t>
            </a:r>
            <a:r>
              <a:rPr lang="en-US" dirty="0" err="1"/>
              <a:t>global.org</a:t>
            </a:r>
            <a:endParaRPr lang="en-US" dirty="0"/>
          </a:p>
        </p:txBody>
      </p:sp>
    </p:spTree>
    <p:extLst>
      <p:ext uri="{BB962C8B-B14F-4D97-AF65-F5344CB8AC3E}">
        <p14:creationId xmlns:p14="http://schemas.microsoft.com/office/powerpoint/2010/main" val="44329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8D77EA-60F6-C949-83D9-47494F439DA0}" type="datetimeFigureOut">
              <a:rPr lang="en-US" smtClean="0"/>
              <a:t>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40003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D77EA-60F6-C949-83D9-47494F439DA0}" type="datetimeFigureOut">
              <a:rPr lang="en-US" smtClean="0"/>
              <a:t>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4508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D77EA-60F6-C949-83D9-47494F439DA0}" type="datetimeFigureOut">
              <a:rPr lang="en-US" smtClean="0"/>
              <a:t>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39386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D77EA-60F6-C949-83D9-47494F439DA0}" type="datetimeFigureOut">
              <a:rPr lang="en-US" smtClean="0"/>
              <a:t>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96255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8D77EA-60F6-C949-83D9-47494F439DA0}" type="datetimeFigureOut">
              <a:rPr lang="en-US" smtClean="0"/>
              <a:t>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54440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D77EA-60F6-C949-83D9-47494F439DA0}" type="datetimeFigureOut">
              <a:rPr lang="en-US" smtClean="0"/>
              <a:t>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E570F-5ABB-C54F-AD36-8D7D5E1A940E}" type="slidenum">
              <a:rPr lang="en-US" smtClean="0"/>
              <a:t>‹#›</a:t>
            </a:fld>
            <a:endParaRPr lang="en-US"/>
          </a:p>
        </p:txBody>
      </p:sp>
    </p:spTree>
    <p:extLst>
      <p:ext uri="{BB962C8B-B14F-4D97-AF65-F5344CB8AC3E}">
        <p14:creationId xmlns:p14="http://schemas.microsoft.com/office/powerpoint/2010/main" val="110244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0912"/>
            <a:ext cx="4364736" cy="6266688"/>
          </a:xfrm>
          <a:prstGeom prst="rect">
            <a:avLst/>
          </a:prstGeom>
        </p:spPr>
      </p:pic>
      <p:sp>
        <p:nvSpPr>
          <p:cNvPr id="5" name="Footer Placeholder 4">
            <a:extLst>
              <a:ext uri="{FF2B5EF4-FFF2-40B4-BE49-F238E27FC236}">
                <a16:creationId xmlns:a16="http://schemas.microsoft.com/office/drawing/2014/main" id="{125434BD-6112-6E46-A4A0-E6F5FDE959AD}"/>
              </a:ext>
            </a:extLst>
          </p:cNvPr>
          <p:cNvSpPr>
            <a:spLocks noGrp="1"/>
          </p:cNvSpPr>
          <p:nvPr>
            <p:ph type="ftr" sz="quarter" idx="3"/>
          </p:nvPr>
        </p:nvSpPr>
        <p:spPr>
          <a:xfrm>
            <a:off x="1732545" y="6356351"/>
            <a:ext cx="9621253" cy="29669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Research Data Alliance International Indigenous Data Sovereignty Interest Group. (September 2019). “CARE Principles for Indigenous Data Governance.” The Global Indigenous Data Alliance. GIDA-</a:t>
            </a:r>
            <a:r>
              <a:rPr lang="en-US" dirty="0" err="1"/>
              <a:t>global.org</a:t>
            </a:r>
            <a:endParaRPr lang="en-US" dirty="0"/>
          </a:p>
        </p:txBody>
      </p:sp>
      <p:sp>
        <p:nvSpPr>
          <p:cNvPr id="2" name="TextBox 1"/>
          <p:cNvSpPr txBox="1"/>
          <p:nvPr userDrawn="1"/>
        </p:nvSpPr>
        <p:spPr>
          <a:xfrm>
            <a:off x="4135376" y="194578"/>
            <a:ext cx="7641465" cy="369332"/>
          </a:xfrm>
          <a:prstGeom prst="rect">
            <a:avLst/>
          </a:prstGeom>
          <a:noFill/>
        </p:spPr>
        <p:txBody>
          <a:bodyPr wrap="square" rtlCol="0">
            <a:spAutoFit/>
          </a:bodyPr>
          <a:lstStyle/>
          <a:p>
            <a:r>
              <a:rPr lang="en-US" b="1" spc="600" dirty="0">
                <a:solidFill>
                  <a:srgbClr val="209A8C"/>
                </a:solidFill>
              </a:rPr>
              <a:t>INDIGENOUS DATA GOVERNANCE</a:t>
            </a:r>
            <a:r>
              <a:rPr lang="en-US" b="1" spc="600" baseline="0" dirty="0">
                <a:solidFill>
                  <a:srgbClr val="209A8C"/>
                </a:solidFill>
              </a:rPr>
              <a:t> PRINCIPLES</a:t>
            </a:r>
            <a:endParaRPr lang="en-US" b="1" spc="600" dirty="0">
              <a:solidFill>
                <a:srgbClr val="209A8C"/>
              </a:solidFill>
            </a:endParaRPr>
          </a:p>
        </p:txBody>
      </p:sp>
    </p:spTree>
    <p:extLst>
      <p:ext uri="{BB962C8B-B14F-4D97-AF65-F5344CB8AC3E}">
        <p14:creationId xmlns:p14="http://schemas.microsoft.com/office/powerpoint/2010/main" val="41987547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912"/>
            <a:ext cx="4364736" cy="6266688"/>
          </a:xfrm>
          <a:prstGeom prst="rect">
            <a:avLst/>
          </a:prstGeom>
        </p:spPr>
      </p:pic>
      <p:sp>
        <p:nvSpPr>
          <p:cNvPr id="9" name="Footer Placeholder 4">
            <a:extLst>
              <a:ext uri="{FF2B5EF4-FFF2-40B4-BE49-F238E27FC236}">
                <a16:creationId xmlns:a16="http://schemas.microsoft.com/office/drawing/2014/main" id="{125434BD-6112-6E46-A4A0-E6F5FDE959AD}"/>
              </a:ext>
            </a:extLst>
          </p:cNvPr>
          <p:cNvSpPr>
            <a:spLocks noGrp="1"/>
          </p:cNvSpPr>
          <p:nvPr>
            <p:ph type="ftr" sz="quarter" idx="3"/>
          </p:nvPr>
        </p:nvSpPr>
        <p:spPr>
          <a:xfrm>
            <a:off x="1732545" y="6356351"/>
            <a:ext cx="9621253" cy="29669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Research Data Alliance International Indigenous Data Sovereignty Interest Group. (September 2019). “CARE Principles for Indigenous Data Governance.” The Global Indigenous Data Alliance. GIDA-</a:t>
            </a:r>
            <a:r>
              <a:rPr lang="en-US" dirty="0" err="1"/>
              <a:t>global.org</a:t>
            </a:r>
            <a:endParaRPr lang="en-US" dirty="0"/>
          </a:p>
        </p:txBody>
      </p:sp>
    </p:spTree>
    <p:extLst>
      <p:ext uri="{BB962C8B-B14F-4D97-AF65-F5344CB8AC3E}">
        <p14:creationId xmlns:p14="http://schemas.microsoft.com/office/powerpoint/2010/main" val="85335079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77EA-60F6-C949-83D9-47494F439DA0}" type="datetimeFigureOut">
              <a:rPr lang="en-US" smtClean="0"/>
              <a:t>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570F-5ABB-C54F-AD36-8D7D5E1A940E}" type="slidenum">
              <a:rPr lang="en-US" smtClean="0"/>
              <a:t>‹#›</a:t>
            </a:fld>
            <a:endParaRPr lang="en-US"/>
          </a:p>
        </p:txBody>
      </p:sp>
    </p:spTree>
    <p:extLst>
      <p:ext uri="{BB962C8B-B14F-4D97-AF65-F5344CB8AC3E}">
        <p14:creationId xmlns:p14="http://schemas.microsoft.com/office/powerpoint/2010/main" val="20513033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hyperlink" Target="https://doi.org/10.5334/dsj-2020-0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libereurope.eu/wp-content/uploads/2017/12/LIBER-FAIR-Data.pdf" TargetMode="External"/><Relationship Id="rId2" Type="http://schemas.openxmlformats.org/officeDocument/2006/relationships/image" Target="../media/image1.jp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20000"/>
          </a:blip>
          <a:stretch>
            <a:fillRect/>
          </a:stretch>
        </p:blipFill>
        <p:spPr>
          <a:xfrm>
            <a:off x="0" y="-324008"/>
            <a:ext cx="12220792" cy="8253463"/>
          </a:xfrm>
          <a:prstGeom prst="rect">
            <a:avLst/>
          </a:prstGeom>
        </p:spPr>
      </p:pic>
      <p:sp>
        <p:nvSpPr>
          <p:cNvPr id="22" name="Title 1"/>
          <p:cNvSpPr>
            <a:spLocks noGrp="1"/>
          </p:cNvSpPr>
          <p:nvPr>
            <p:ph type="title"/>
          </p:nvPr>
        </p:nvSpPr>
        <p:spPr>
          <a:xfrm>
            <a:off x="1" y="237753"/>
            <a:ext cx="12192011" cy="1049867"/>
          </a:xfrm>
          <a:noFill/>
        </p:spPr>
        <p:txBody>
          <a:bodyPr anchor="ctr">
            <a:noAutofit/>
          </a:bodyPr>
          <a:lstStyle/>
          <a:p>
            <a:pPr algn="ctr"/>
            <a:r>
              <a:rPr lang="en-US" sz="4000" dirty="0">
                <a:solidFill>
                  <a:schemeClr val="tx1">
                    <a:lumMod val="65000"/>
                    <a:lumOff val="35000"/>
                  </a:schemeClr>
                </a:solidFill>
                <a:latin typeface="Century Gothic" charset="0"/>
                <a:ea typeface="Century Gothic" charset="0"/>
                <a:cs typeface="Century Gothic" charset="0"/>
              </a:rPr>
              <a:t>A COMMITMENT TO </a:t>
            </a:r>
            <a:r>
              <a:rPr lang="en-US" sz="4000" dirty="0">
                <a:solidFill>
                  <a:schemeClr val="accent2">
                    <a:lumMod val="75000"/>
                  </a:schemeClr>
                </a:solidFill>
                <a:latin typeface="Century Gothic" charset="0"/>
                <a:ea typeface="Century Gothic" charset="0"/>
                <a:cs typeface="Century Gothic" charset="0"/>
              </a:rPr>
              <a:t>INDIGENOUS DATA SOVEREIGNTY </a:t>
            </a:r>
            <a:r>
              <a:rPr lang="en-US" sz="4000" dirty="0">
                <a:solidFill>
                  <a:srgbClr val="595959"/>
                </a:solidFill>
                <a:latin typeface="Century Gothic" charset="0"/>
                <a:ea typeface="Century Gothic" charset="0"/>
                <a:cs typeface="Century Gothic" charset="0"/>
              </a:rPr>
              <a:t>SPANS THE GLOBE</a:t>
            </a:r>
            <a:endParaRPr lang="en-US" sz="4000" spc="300" dirty="0">
              <a:solidFill>
                <a:srgbClr val="595959"/>
              </a:solidFill>
              <a:latin typeface="Century Gothic" charset="0"/>
              <a:ea typeface="Century Gothic" charset="0"/>
              <a:cs typeface="Century Gothic" charset="0"/>
            </a:endParaRPr>
          </a:p>
        </p:txBody>
      </p:sp>
      <p:sp>
        <p:nvSpPr>
          <p:cNvPr id="5" name="TextBox 4">
            <a:extLst>
              <a:ext uri="{FF2B5EF4-FFF2-40B4-BE49-F238E27FC236}">
                <a16:creationId xmlns:a16="http://schemas.microsoft.com/office/drawing/2014/main" id="{C0A213C0-4BD2-4A4D-8526-456276BB75BE}"/>
              </a:ext>
            </a:extLst>
          </p:cNvPr>
          <p:cNvSpPr txBox="1"/>
          <p:nvPr/>
        </p:nvSpPr>
        <p:spPr>
          <a:xfrm>
            <a:off x="392545" y="1530787"/>
            <a:ext cx="11328400" cy="5121401"/>
          </a:xfrm>
          <a:prstGeom prst="rect">
            <a:avLst/>
          </a:prstGeom>
          <a:noFill/>
        </p:spPr>
        <p:txBody>
          <a:bodyPr wrap="square" lIns="74243" tIns="37147" rIns="74243" bIns="37147" rtlCol="0">
            <a:spAutoFit/>
          </a:bodyPr>
          <a:lstStyle/>
          <a:p>
            <a:r>
              <a:rPr lang="en-US" sz="1950" dirty="0">
                <a:solidFill>
                  <a:schemeClr val="tx1">
                    <a:lumMod val="65000"/>
                    <a:lumOff val="35000"/>
                  </a:schemeClr>
                </a:solidFill>
                <a:latin typeface="Century Gothic" charset="0"/>
                <a:ea typeface="Century Gothic" charset="0"/>
                <a:cs typeface="Century Gothic" charset="0"/>
              </a:rPr>
              <a:t>NATION-STATE BASED, INDIGENOUS LED COMMUNITIES OF PRACTICE</a:t>
            </a:r>
          </a:p>
          <a:p>
            <a:endParaRPr lang="en-US" sz="867" dirty="0">
              <a:solidFill>
                <a:srgbClr val="44AFBC"/>
              </a:solidFill>
              <a:latin typeface="Century Gothic" charset="0"/>
              <a:ea typeface="Century Gothic" charset="0"/>
              <a:cs typeface="Century Gothic" charset="0"/>
            </a:endParaRPr>
          </a:p>
          <a:p>
            <a:pPr marL="278423" indent="-278423">
              <a:buFont typeface="Arial"/>
              <a:buChar char="•"/>
            </a:pPr>
            <a:r>
              <a:rPr lang="en-US" sz="2000" dirty="0">
                <a:solidFill>
                  <a:srgbClr val="44AFBC"/>
                </a:solidFill>
                <a:latin typeface="Century Gothic" charset="0"/>
                <a:ea typeface="Century Gothic" charset="0"/>
                <a:cs typeface="Century Gothic" charset="0"/>
              </a:rPr>
              <a:t>TE MANA RARAUNGA MAORI DATA SOVEREIGNTY NETWORK </a:t>
            </a:r>
            <a:r>
              <a:rPr lang="en-US" sz="2000" dirty="0">
                <a:solidFill>
                  <a:schemeClr val="tx1">
                    <a:lumMod val="65000"/>
                    <a:lumOff val="35000"/>
                  </a:schemeClr>
                </a:solidFill>
                <a:latin typeface="Century Gothic" charset="0"/>
                <a:ea typeface="Century Gothic" charset="0"/>
                <a:cs typeface="Century Gothic" charset="0"/>
              </a:rPr>
              <a:t>in </a:t>
            </a:r>
            <a:r>
              <a:rPr lang="en-US" sz="2000" dirty="0" err="1">
                <a:solidFill>
                  <a:schemeClr val="tx1">
                    <a:lumMod val="65000"/>
                    <a:lumOff val="35000"/>
                  </a:schemeClr>
                </a:solidFill>
                <a:latin typeface="Century Gothic" charset="0"/>
                <a:ea typeface="Century Gothic" charset="0"/>
                <a:cs typeface="Century Gothic" charset="0"/>
              </a:rPr>
              <a:t>Aotearoa</a:t>
            </a:r>
            <a:r>
              <a:rPr lang="en-US" sz="2000" dirty="0">
                <a:solidFill>
                  <a:schemeClr val="tx1">
                    <a:lumMod val="65000"/>
                    <a:lumOff val="35000"/>
                  </a:schemeClr>
                </a:solidFill>
                <a:latin typeface="Century Gothic" charset="0"/>
                <a:ea typeface="Century Gothic" charset="0"/>
                <a:cs typeface="Century Gothic" charset="0"/>
              </a:rPr>
              <a:t>/New Zealand </a:t>
            </a:r>
            <a:r>
              <a:rPr lang="en-US" sz="2000" dirty="0" err="1">
                <a:solidFill>
                  <a:srgbClr val="953735"/>
                </a:solidFill>
                <a:latin typeface="Century Gothic" charset="0"/>
                <a:ea typeface="Century Gothic" charset="0"/>
                <a:cs typeface="Century Gothic" charset="0"/>
              </a:rPr>
              <a:t>temanararaunga.maori.nz</a:t>
            </a:r>
            <a:endParaRPr lang="en-US" sz="2000" dirty="0">
              <a:solidFill>
                <a:srgbClr val="44AFBC"/>
              </a:solidFill>
              <a:latin typeface="Century Gothic" charset="0"/>
              <a:ea typeface="Century Gothic" charset="0"/>
              <a:cs typeface="Century Gothic" charset="0"/>
            </a:endParaRPr>
          </a:p>
          <a:p>
            <a:endParaRPr lang="en-US" sz="870" dirty="0">
              <a:solidFill>
                <a:srgbClr val="44AFBC"/>
              </a:solidFill>
              <a:latin typeface="Century Gothic" charset="0"/>
              <a:ea typeface="Century Gothic" charset="0"/>
              <a:cs typeface="Century Gothic" charset="0"/>
            </a:endParaRPr>
          </a:p>
          <a:p>
            <a:pPr marL="232021" indent="-232021">
              <a:buFont typeface="Arial"/>
              <a:buChar char="•"/>
            </a:pPr>
            <a:r>
              <a:rPr lang="en-US" sz="2000" dirty="0">
                <a:solidFill>
                  <a:srgbClr val="44AFBC"/>
                </a:solidFill>
                <a:latin typeface="Century Gothic" charset="0"/>
                <a:ea typeface="Century Gothic" charset="0"/>
                <a:cs typeface="Century Gothic" charset="0"/>
              </a:rPr>
              <a:t>UNITED STATES INDIGENOUS DATA SOVEREIGNTY NETWORK </a:t>
            </a:r>
            <a:r>
              <a:rPr lang="en-US" sz="2000" dirty="0" err="1">
                <a:solidFill>
                  <a:srgbClr val="953735"/>
                </a:solidFill>
                <a:latin typeface="Century Gothic" charset="0"/>
                <a:ea typeface="Century Gothic" charset="0"/>
                <a:cs typeface="Century Gothic" charset="0"/>
              </a:rPr>
              <a:t>usindigenousdata.org</a:t>
            </a:r>
            <a:endParaRPr lang="en-US" sz="2000" dirty="0">
              <a:solidFill>
                <a:srgbClr val="44AFBC"/>
              </a:solidFill>
              <a:latin typeface="Century Gothic" charset="0"/>
              <a:ea typeface="Century Gothic" charset="0"/>
              <a:cs typeface="Century Gothic" charset="0"/>
            </a:endParaRPr>
          </a:p>
          <a:p>
            <a:pPr marL="232021" indent="-232021">
              <a:buFont typeface="Arial"/>
              <a:buChar char="•"/>
            </a:pPr>
            <a:endParaRPr lang="en-US" sz="867" dirty="0">
              <a:solidFill>
                <a:srgbClr val="44AFBC"/>
              </a:solidFill>
              <a:latin typeface="Century Gothic" charset="0"/>
              <a:ea typeface="Century Gothic" charset="0"/>
              <a:cs typeface="Century Gothic" charset="0"/>
            </a:endParaRPr>
          </a:p>
          <a:p>
            <a:pPr marL="232021" indent="-232021">
              <a:buFont typeface="Arial"/>
              <a:buChar char="•"/>
            </a:pPr>
            <a:r>
              <a:rPr lang="en-US" sz="2000" dirty="0">
                <a:solidFill>
                  <a:srgbClr val="44AFBC"/>
                </a:solidFill>
                <a:latin typeface="Century Gothic" charset="0"/>
                <a:ea typeface="Century Gothic" charset="0"/>
                <a:cs typeface="Century Gothic" charset="0"/>
              </a:rPr>
              <a:t>MAIAM NAYRI WINGARA INDIGENOUS DATA SOVEREIGNTY COLLECTIVE </a:t>
            </a:r>
            <a:r>
              <a:rPr lang="en-US" sz="2000" dirty="0">
                <a:solidFill>
                  <a:schemeClr val="tx1">
                    <a:lumMod val="65000"/>
                    <a:lumOff val="35000"/>
                  </a:schemeClr>
                </a:solidFill>
                <a:latin typeface="Century Gothic" charset="0"/>
                <a:ea typeface="Century Gothic" charset="0"/>
                <a:cs typeface="Century Gothic" charset="0"/>
              </a:rPr>
              <a:t>in Australia </a:t>
            </a:r>
            <a:r>
              <a:rPr lang="en-US" sz="2000" dirty="0" err="1">
                <a:solidFill>
                  <a:srgbClr val="953735"/>
                </a:solidFill>
                <a:latin typeface="Century Gothic" charset="0"/>
                <a:ea typeface="Century Gothic" charset="0"/>
                <a:cs typeface="Century Gothic" charset="0"/>
              </a:rPr>
              <a:t>miaimnayriwingara.org</a:t>
            </a:r>
            <a:endParaRPr lang="en-US" sz="2000" dirty="0">
              <a:solidFill>
                <a:srgbClr val="953735"/>
              </a:solidFill>
              <a:latin typeface="Century Gothic" charset="0"/>
              <a:ea typeface="Century Gothic" charset="0"/>
              <a:cs typeface="Century Gothic" charset="0"/>
            </a:endParaRPr>
          </a:p>
          <a:p>
            <a:pPr marL="232021" indent="-232021">
              <a:buFont typeface="Arial"/>
              <a:buChar char="•"/>
            </a:pPr>
            <a:endParaRPr lang="en-US" sz="870" dirty="0">
              <a:solidFill>
                <a:srgbClr val="44AFBC"/>
              </a:solidFill>
              <a:latin typeface="Century Gothic" charset="0"/>
              <a:ea typeface="Century Gothic" charset="0"/>
              <a:cs typeface="Century Gothic" charset="0"/>
            </a:endParaRPr>
          </a:p>
          <a:p>
            <a:pPr marL="232021" indent="-232021">
              <a:buFont typeface="Arial"/>
              <a:buChar char="•"/>
            </a:pPr>
            <a:r>
              <a:rPr lang="en-US" sz="2000" dirty="0">
                <a:solidFill>
                  <a:srgbClr val="44AFBC"/>
                </a:solidFill>
                <a:latin typeface="Century Gothic" charset="0"/>
                <a:ea typeface="Century Gothic" charset="0"/>
                <a:cs typeface="Century Gothic" charset="0"/>
              </a:rPr>
              <a:t>FIRST NATIONS INFORMATION GOVERNANCE CENTRE </a:t>
            </a:r>
            <a:r>
              <a:rPr lang="en-US" sz="2000" dirty="0">
                <a:solidFill>
                  <a:schemeClr val="tx1">
                    <a:lumMod val="65000"/>
                    <a:lumOff val="35000"/>
                  </a:schemeClr>
                </a:solidFill>
                <a:latin typeface="Century Gothic" charset="0"/>
                <a:ea typeface="Century Gothic" charset="0"/>
                <a:cs typeface="Century Gothic" charset="0"/>
              </a:rPr>
              <a:t>in Canada </a:t>
            </a:r>
            <a:r>
              <a:rPr lang="en-US" sz="2000" dirty="0" err="1">
                <a:solidFill>
                  <a:srgbClr val="953735"/>
                </a:solidFill>
                <a:latin typeface="Century Gothic" charset="0"/>
                <a:ea typeface="Century Gothic" charset="0"/>
                <a:cs typeface="Century Gothic" charset="0"/>
              </a:rPr>
              <a:t>fnigc.ca</a:t>
            </a:r>
            <a:endParaRPr lang="en-US" sz="2000" dirty="0">
              <a:solidFill>
                <a:schemeClr val="tx1">
                  <a:lumMod val="65000"/>
                  <a:lumOff val="35000"/>
                </a:schemeClr>
              </a:solidFill>
              <a:latin typeface="Century Gothic" charset="0"/>
              <a:ea typeface="Century Gothic" charset="0"/>
              <a:cs typeface="Century Gothic" charset="0"/>
            </a:endParaRPr>
          </a:p>
          <a:p>
            <a:pPr marL="232021" indent="-232021">
              <a:buFont typeface="Arial"/>
              <a:buChar char="•"/>
            </a:pPr>
            <a:endParaRPr lang="en-US" sz="867" dirty="0">
              <a:solidFill>
                <a:srgbClr val="44AFBC"/>
              </a:solidFill>
              <a:latin typeface="Century Gothic" charset="0"/>
              <a:ea typeface="Century Gothic" charset="0"/>
              <a:cs typeface="Century Gothic" charset="0"/>
            </a:endParaRPr>
          </a:p>
          <a:p>
            <a:pPr marL="232021" indent="-232021">
              <a:buFont typeface="Arial"/>
              <a:buChar char="•"/>
            </a:pPr>
            <a:endParaRPr lang="en-US" sz="867" dirty="0">
              <a:solidFill>
                <a:srgbClr val="44AFBC"/>
              </a:solidFill>
              <a:latin typeface="Century Gothic" charset="0"/>
              <a:ea typeface="Century Gothic" charset="0"/>
              <a:cs typeface="Century Gothic" charset="0"/>
            </a:endParaRPr>
          </a:p>
          <a:p>
            <a:r>
              <a:rPr lang="en-US" sz="1950" dirty="0">
                <a:solidFill>
                  <a:schemeClr val="tx1">
                    <a:lumMod val="65000"/>
                    <a:lumOff val="35000"/>
                  </a:schemeClr>
                </a:solidFill>
                <a:latin typeface="Century Gothic" charset="0"/>
                <a:ea typeface="Century Gothic" charset="0"/>
                <a:cs typeface="Century Gothic" charset="0"/>
              </a:rPr>
              <a:t>INTERNATIONAL NETWORKS OF NETWORKS</a:t>
            </a:r>
          </a:p>
          <a:p>
            <a:endParaRPr lang="en-US" sz="867" dirty="0">
              <a:solidFill>
                <a:schemeClr val="tx1">
                  <a:lumMod val="65000"/>
                  <a:lumOff val="35000"/>
                </a:schemeClr>
              </a:solidFill>
              <a:latin typeface="Century Gothic" charset="0"/>
              <a:ea typeface="Century Gothic" charset="0"/>
              <a:cs typeface="Century Gothic" charset="0"/>
            </a:endParaRPr>
          </a:p>
          <a:p>
            <a:pPr marL="278423" indent="-278423">
              <a:buFont typeface="Arial"/>
              <a:buChar char="•"/>
            </a:pPr>
            <a:r>
              <a:rPr lang="en-US" sz="2000" dirty="0">
                <a:solidFill>
                  <a:srgbClr val="44AFBC"/>
                </a:solidFill>
                <a:latin typeface="Century Gothic" charset="0"/>
                <a:ea typeface="Century Gothic" charset="0"/>
                <a:cs typeface="Century Gothic" charset="0"/>
              </a:rPr>
              <a:t>GIDA Global Indigenous Data Alliance</a:t>
            </a:r>
            <a:r>
              <a:rPr lang="en-US" sz="2000" dirty="0">
                <a:solidFill>
                  <a:schemeClr val="tx1">
                    <a:lumMod val="65000"/>
                    <a:lumOff val="35000"/>
                  </a:schemeClr>
                </a:solidFill>
                <a:latin typeface="Century Gothic" charset="0"/>
                <a:ea typeface="Century Gothic" charset="0"/>
                <a:cs typeface="Century Gothic" charset="0"/>
              </a:rPr>
              <a:t> </a:t>
            </a:r>
            <a:r>
              <a:rPr lang="en-US" sz="2000" dirty="0" err="1">
                <a:solidFill>
                  <a:srgbClr val="953735"/>
                </a:solidFill>
                <a:latin typeface="Century Gothic" charset="0"/>
                <a:ea typeface="Century Gothic" charset="0"/>
                <a:cs typeface="Century Gothic" charset="0"/>
              </a:rPr>
              <a:t>gida-global.org</a:t>
            </a:r>
            <a:endParaRPr lang="en-US" sz="2000" dirty="0">
              <a:solidFill>
                <a:srgbClr val="44AFBC"/>
              </a:solidFill>
              <a:latin typeface="Century Gothic" charset="0"/>
              <a:ea typeface="Century Gothic" charset="0"/>
              <a:cs typeface="Century Gothic" charset="0"/>
            </a:endParaRPr>
          </a:p>
          <a:p>
            <a:endParaRPr lang="en-US" sz="867" dirty="0">
              <a:solidFill>
                <a:srgbClr val="44AFBC"/>
              </a:solidFill>
              <a:latin typeface="Century Gothic" charset="0"/>
              <a:ea typeface="Century Gothic" charset="0"/>
              <a:cs typeface="Century Gothic" charset="0"/>
            </a:endParaRPr>
          </a:p>
          <a:p>
            <a:pPr marL="232021" indent="-232021">
              <a:buFont typeface="Arial"/>
              <a:buChar char="•"/>
            </a:pPr>
            <a:r>
              <a:rPr lang="en-US" sz="2000" dirty="0">
                <a:solidFill>
                  <a:srgbClr val="44AFBC"/>
                </a:solidFill>
                <a:latin typeface="Century Gothic" charset="0"/>
                <a:ea typeface="Century Gothic" charset="0"/>
                <a:cs typeface="Century Gothic" charset="0"/>
              </a:rPr>
              <a:t>Research Data Alliance hosted INTERNATIONAL INDIGENOUS DATA SOVEREIGNTY INTEREST GROUP </a:t>
            </a:r>
            <a:r>
              <a:rPr lang="en-US" sz="2000" dirty="0">
                <a:solidFill>
                  <a:srgbClr val="953735"/>
                </a:solidFill>
                <a:latin typeface="Century Gothic"/>
                <a:cs typeface="Century Gothic"/>
              </a:rPr>
              <a:t>https://</a:t>
            </a:r>
            <a:r>
              <a:rPr lang="en-US" sz="2000" dirty="0" err="1">
                <a:solidFill>
                  <a:srgbClr val="953735"/>
                </a:solidFill>
                <a:latin typeface="Century Gothic"/>
                <a:cs typeface="Century Gothic"/>
              </a:rPr>
              <a:t>www.rd-alliance.org</a:t>
            </a:r>
            <a:r>
              <a:rPr lang="en-US" sz="2000" dirty="0">
                <a:solidFill>
                  <a:srgbClr val="953735"/>
                </a:solidFill>
                <a:latin typeface="Century Gothic"/>
                <a:cs typeface="Century Gothic"/>
              </a:rPr>
              <a:t>/groups/international-indigenous-data-sovereignty-</a:t>
            </a:r>
            <a:r>
              <a:rPr lang="en-US" sz="2000" dirty="0" err="1">
                <a:solidFill>
                  <a:srgbClr val="953735"/>
                </a:solidFill>
                <a:latin typeface="Century Gothic"/>
                <a:cs typeface="Century Gothic"/>
              </a:rPr>
              <a:t>ig</a:t>
            </a:r>
            <a:endParaRPr lang="en-US" sz="2000" dirty="0">
              <a:solidFill>
                <a:srgbClr val="953735"/>
              </a:solidFill>
              <a:latin typeface="Century Gothic"/>
              <a:cs typeface="Century Gothic"/>
            </a:endParaRPr>
          </a:p>
          <a:p>
            <a:endParaRPr lang="en-US" sz="1950" dirty="0">
              <a:solidFill>
                <a:schemeClr val="tx1">
                  <a:lumMod val="65000"/>
                  <a:lumOff val="3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0825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p:tgtEl>
                                          <p:spTgt spid="22"/>
                                        </p:tgtEl>
                                        <p:attrNameLst>
                                          <p:attrName>ppt_y</p:attrName>
                                        </p:attrNameLst>
                                      </p:cBhvr>
                                      <p:tavLst>
                                        <p:tav tm="0">
                                          <p:val>
                                            <p:strVal val="#ppt_y-#ppt_h*1.125000"/>
                                          </p:val>
                                        </p:tav>
                                        <p:tav tm="100000">
                                          <p:val>
                                            <p:strVal val="#ppt_y"/>
                                          </p:val>
                                        </p:tav>
                                      </p:tavLst>
                                    </p:anim>
                                    <p:animEffect transition="in" filter="wipe(down)">
                                      <p:cBhvr>
                                        <p:cTn id="12" dur="1000"/>
                                        <p:tgtEl>
                                          <p:spTgt spid="22"/>
                                        </p:tgtEl>
                                      </p:cBhvr>
                                    </p:animEffect>
                                  </p:childTnLst>
                                </p:cTn>
                              </p:par>
                            </p:childTnLst>
                          </p:cTn>
                        </p:par>
                        <p:par>
                          <p:cTn id="13" fill="hold">
                            <p:stCondLst>
                              <p:cond delay="2000"/>
                            </p:stCondLst>
                            <p:childTnLst>
                              <p:par>
                                <p:cTn id="14" presetID="1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p:tgtEl>
                                          <p:spTgt spid="5"/>
                                        </p:tgtEl>
                                        <p:attrNameLst>
                                          <p:attrName>ppt_y</p:attrName>
                                        </p:attrNameLst>
                                      </p:cBhvr>
                                      <p:tavLst>
                                        <p:tav tm="0">
                                          <p:val>
                                            <p:strVal val="#ppt_y-#ppt_h*1.125000"/>
                                          </p:val>
                                        </p:tav>
                                        <p:tav tm="100000">
                                          <p:val>
                                            <p:strVal val="#ppt_y"/>
                                          </p:val>
                                        </p:tav>
                                      </p:tavLst>
                                    </p:anim>
                                    <p:animEffect transition="in" filter="wipe(dow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B84012-04E1-EB49-AEA1-22D9A4983E45}"/>
              </a:ext>
            </a:extLst>
          </p:cNvPr>
          <p:cNvSpPr>
            <a:spLocks noGrp="1"/>
          </p:cNvSpPr>
          <p:nvPr>
            <p:ph idx="4294967295"/>
          </p:nvPr>
        </p:nvSpPr>
        <p:spPr>
          <a:xfrm>
            <a:off x="1950443" y="4561972"/>
            <a:ext cx="8567737" cy="2963863"/>
          </a:xfrm>
          <a:prstGeom prst="rect">
            <a:avLst/>
          </a:prstGeom>
        </p:spPr>
        <p:txBody>
          <a:bodyPr>
            <a:normAutofit/>
          </a:bodyPr>
          <a:lstStyle/>
          <a:p>
            <a:pPr marL="0" indent="0">
              <a:lnSpc>
                <a:spcPts val="3840"/>
              </a:lnSpc>
              <a:spcBef>
                <a:spcPts val="400"/>
              </a:spcBef>
              <a:buNone/>
            </a:pPr>
            <a:r>
              <a:rPr lang="en-US" sz="4000" b="1" dirty="0">
                <a:solidFill>
                  <a:srgbClr val="209A8C"/>
                </a:solidFill>
                <a:latin typeface="Century Gothic"/>
                <a:cs typeface="Century Gothic"/>
              </a:rPr>
              <a:t>A1. </a:t>
            </a:r>
            <a:r>
              <a:rPr lang="en-US" sz="2200" b="1" dirty="0">
                <a:latin typeface="Century Gothic"/>
                <a:cs typeface="Century Gothic"/>
              </a:rPr>
              <a:t>Recognizing rights and interests</a:t>
            </a:r>
          </a:p>
          <a:p>
            <a:pPr marL="0" indent="0">
              <a:lnSpc>
                <a:spcPts val="3840"/>
              </a:lnSpc>
              <a:spcBef>
                <a:spcPts val="400"/>
              </a:spcBef>
              <a:buNone/>
            </a:pPr>
            <a:r>
              <a:rPr lang="en-US" sz="4000" b="1" dirty="0">
                <a:solidFill>
                  <a:srgbClr val="209A8C"/>
                </a:solidFill>
                <a:latin typeface="Century Gothic"/>
                <a:cs typeface="Century Gothic"/>
              </a:rPr>
              <a:t>A2. </a:t>
            </a:r>
            <a:r>
              <a:rPr lang="en-US" sz="2200" b="1" dirty="0">
                <a:latin typeface="Century Gothic"/>
                <a:cs typeface="Century Gothic"/>
              </a:rPr>
              <a:t>Data for governance</a:t>
            </a:r>
          </a:p>
          <a:p>
            <a:pPr marL="0" indent="0">
              <a:lnSpc>
                <a:spcPts val="3840"/>
              </a:lnSpc>
              <a:spcBef>
                <a:spcPts val="400"/>
              </a:spcBef>
              <a:buNone/>
            </a:pPr>
            <a:r>
              <a:rPr lang="en-US" sz="4000" b="1" dirty="0">
                <a:solidFill>
                  <a:srgbClr val="209A8C"/>
                </a:solidFill>
                <a:latin typeface="Century Gothic"/>
                <a:cs typeface="Century Gothic"/>
              </a:rPr>
              <a:t>A3. </a:t>
            </a:r>
            <a:r>
              <a:rPr lang="en-US" sz="2200" b="1" dirty="0">
                <a:latin typeface="Century Gothic"/>
                <a:cs typeface="Century Gothic"/>
              </a:rPr>
              <a:t>Governance of data </a:t>
            </a:r>
            <a:endParaRPr lang="en-US" sz="2200" dirty="0">
              <a:latin typeface="Century Gothic"/>
              <a:cs typeface="Century Gothic"/>
            </a:endParaRPr>
          </a:p>
          <a:p>
            <a:pPr marL="0" indent="0">
              <a:buNone/>
            </a:pPr>
            <a:r>
              <a:rPr lang="en-US" sz="3200" b="1" dirty="0"/>
              <a:t> </a:t>
            </a:r>
            <a:endParaRPr lang="en-US" sz="3200" dirty="0"/>
          </a:p>
          <a:p>
            <a:pPr marL="0" indent="0">
              <a:buNone/>
            </a:pPr>
            <a:r>
              <a:rPr lang="en-US" sz="3200" b="1" dirty="0"/>
              <a:t> </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5613" y="710479"/>
            <a:ext cx="9144000" cy="2688031"/>
          </a:xfrm>
          <a:prstGeom prst="rect">
            <a:avLst/>
          </a:prstGeom>
        </p:spPr>
      </p:pic>
      <p:sp>
        <p:nvSpPr>
          <p:cNvPr id="5" name="TextBox 4"/>
          <p:cNvSpPr txBox="1"/>
          <p:nvPr/>
        </p:nvSpPr>
        <p:spPr>
          <a:xfrm>
            <a:off x="1950443" y="3344062"/>
            <a:ext cx="8909170" cy="1569660"/>
          </a:xfrm>
          <a:prstGeom prst="rect">
            <a:avLst/>
          </a:prstGeom>
          <a:noFill/>
        </p:spPr>
        <p:txBody>
          <a:bodyPr wrap="square" rtlCol="0">
            <a:spAutoFit/>
          </a:bodyPr>
          <a:lstStyle/>
          <a:p>
            <a:r>
              <a:rPr lang="en-US" sz="1600" dirty="0">
                <a:solidFill>
                  <a:schemeClr val="tx1">
                    <a:lumMod val="75000"/>
                    <a:lumOff val="25000"/>
                  </a:schemeClr>
                </a:solidFill>
                <a:latin typeface="Century Gothic"/>
                <a:cs typeface="Century Gothic"/>
              </a:rPr>
              <a:t>Indigenous Peoples’ rights and interests in Indigenous data must be recognized and their authority to control such data respected. Indigenous data governance enables Indigenous Peoples and governing bodies to determine how Indigenous Peoples, as well as Indigenous lands, territories, resources, knowledges, and geographical indicators are represented by and identified within data.</a:t>
            </a:r>
          </a:p>
          <a:p>
            <a:endParaRPr lang="en-US" sz="1600" dirty="0">
              <a:latin typeface="Century Gothic"/>
              <a:cs typeface="Century Gothic"/>
            </a:endParaRPr>
          </a:p>
        </p:txBody>
      </p:sp>
    </p:spTree>
    <p:extLst>
      <p:ext uri="{BB962C8B-B14F-4D97-AF65-F5344CB8AC3E}">
        <p14:creationId xmlns:p14="http://schemas.microsoft.com/office/powerpoint/2010/main" val="205030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281" y="1503336"/>
            <a:ext cx="9391972" cy="4726983"/>
          </a:xfrm>
          <a:prstGeom prst="rect">
            <a:avLst/>
          </a:prstGeom>
          <a:noFill/>
        </p:spPr>
        <p:txBody>
          <a:bodyPr wrap="square" rtlCol="0">
            <a:normAutofit/>
          </a:bodyPr>
          <a:lstStyle/>
          <a:p>
            <a:r>
              <a:rPr lang="en-US" sz="2400" b="1" dirty="0">
                <a:latin typeface="Century Gothic"/>
                <a:cs typeface="Century Gothic"/>
              </a:rPr>
              <a:t>Recognizing rights and interests </a:t>
            </a:r>
            <a:endParaRPr lang="en-US" sz="2400" dirty="0">
              <a:latin typeface="Century Gothic"/>
              <a:cs typeface="Century Gothic"/>
            </a:endParaRPr>
          </a:p>
          <a:p>
            <a:r>
              <a:rPr lang="en-US" sz="1700" dirty="0">
                <a:latin typeface="Century Gothic"/>
                <a:cs typeface="Century Gothic"/>
              </a:rPr>
              <a:t>Indigenous Peoples have rights and interests in both Indigenous Knowledge and Indigenous data. Indigenous Peoples have collective and individual rights to free, prior, and informed consent in the collection and use of such data, including the development of data policies and protocols for collection.</a:t>
            </a:r>
          </a:p>
          <a:p>
            <a:endParaRPr lang="en-US" sz="1700" dirty="0">
              <a:latin typeface="Century Gothic"/>
              <a:cs typeface="Century Gothic"/>
            </a:endParaRPr>
          </a:p>
          <a:p>
            <a:r>
              <a:rPr lang="en-US" sz="2400" b="1" dirty="0">
                <a:latin typeface="Century Gothic"/>
                <a:cs typeface="Century Gothic"/>
              </a:rPr>
              <a:t>Data for governance </a:t>
            </a:r>
            <a:endParaRPr lang="en-US" sz="2400" dirty="0">
              <a:latin typeface="Century Gothic"/>
              <a:cs typeface="Century Gothic"/>
            </a:endParaRPr>
          </a:p>
          <a:p>
            <a:r>
              <a:rPr lang="en-US" dirty="0">
                <a:latin typeface="Century Gothic"/>
                <a:cs typeface="Century Gothic"/>
              </a:rPr>
              <a:t>Indigenous Peoples have the right to data that are relevant to their world views and empower self-determination and effective self-governance. Indigenous data must be made available and accessible to Indigenous nations and communities in order to support Indigenous governance. </a:t>
            </a:r>
          </a:p>
          <a:p>
            <a:endParaRPr lang="en-US" sz="2400" b="1" dirty="0">
              <a:latin typeface="Century Gothic"/>
              <a:cs typeface="Century Gothic"/>
            </a:endParaRPr>
          </a:p>
          <a:p>
            <a:r>
              <a:rPr lang="en-US" sz="2400" b="1" dirty="0">
                <a:latin typeface="Century Gothic"/>
                <a:cs typeface="Century Gothic"/>
              </a:rPr>
              <a:t>Governance of data </a:t>
            </a:r>
            <a:endParaRPr lang="en-US" sz="2400" dirty="0">
              <a:latin typeface="Century Gothic"/>
              <a:cs typeface="Century Gothic"/>
            </a:endParaRPr>
          </a:p>
          <a:p>
            <a:r>
              <a:rPr lang="en-US" sz="1700" dirty="0">
                <a:latin typeface="Century Gothic"/>
                <a:cs typeface="Century Gothic"/>
              </a:rPr>
              <a:t>Indigenous Peoples have the right to develop cultural governance protocols for Indigenous data and be active leaders in the stewardship of, and access to, Indigenous data especially in the context of Indigenous Knowledge.</a:t>
            </a:r>
          </a:p>
          <a:p>
            <a:endParaRPr lang="en-US" dirty="0">
              <a:latin typeface="Century Gothic"/>
              <a:cs typeface="Century Gothic"/>
            </a:endParaRP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1301860" y="743919"/>
            <a:ext cx="9934413" cy="646331"/>
          </a:xfrm>
          <a:prstGeom prst="rect">
            <a:avLst/>
          </a:prstGeom>
          <a:noFill/>
        </p:spPr>
        <p:txBody>
          <a:bodyPr wrap="square" rtlCol="0">
            <a:spAutoFit/>
          </a:bodyPr>
          <a:lstStyle/>
          <a:p>
            <a:r>
              <a:rPr lang="en-US" sz="3600" b="1" dirty="0">
                <a:solidFill>
                  <a:srgbClr val="209A8C"/>
                </a:solidFill>
                <a:latin typeface="Century Gothic"/>
                <a:cs typeface="Century Gothic"/>
              </a:rPr>
              <a:t>AUTHORITY TO CONTROL</a:t>
            </a:r>
            <a:endParaRPr lang="en-US" sz="3600" dirty="0">
              <a:latin typeface="Century Gothic"/>
              <a:cs typeface="Century Gothic"/>
            </a:endParaRPr>
          </a:p>
        </p:txBody>
      </p:sp>
      <p:sp>
        <p:nvSpPr>
          <p:cNvPr id="4" name="TextBox 3"/>
          <p:cNvSpPr txBox="1"/>
          <p:nvPr/>
        </p:nvSpPr>
        <p:spPr>
          <a:xfrm>
            <a:off x="1153184" y="1390250"/>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A1</a:t>
            </a:r>
          </a:p>
        </p:txBody>
      </p:sp>
      <p:sp>
        <p:nvSpPr>
          <p:cNvPr id="5" name="TextBox 4"/>
          <p:cNvSpPr txBox="1"/>
          <p:nvPr/>
        </p:nvSpPr>
        <p:spPr>
          <a:xfrm>
            <a:off x="1153184" y="3044750"/>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A2</a:t>
            </a:r>
          </a:p>
        </p:txBody>
      </p:sp>
      <p:sp>
        <p:nvSpPr>
          <p:cNvPr id="6" name="TextBox 5"/>
          <p:cNvSpPr txBox="1"/>
          <p:nvPr/>
        </p:nvSpPr>
        <p:spPr>
          <a:xfrm>
            <a:off x="1153184" y="4945486"/>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A3</a:t>
            </a:r>
          </a:p>
        </p:txBody>
      </p:sp>
    </p:spTree>
    <p:extLst>
      <p:ext uri="{BB962C8B-B14F-4D97-AF65-F5344CB8AC3E}">
        <p14:creationId xmlns:p14="http://schemas.microsoft.com/office/powerpoint/2010/main" val="145995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47332" y="4391586"/>
            <a:ext cx="9169400" cy="3302000"/>
          </a:xfrm>
          <a:prstGeom prst="rect">
            <a:avLst/>
          </a:prstGeom>
        </p:spPr>
        <p:txBody>
          <a:bodyPr>
            <a:normAutofit fontScale="70000" lnSpcReduction="20000"/>
          </a:bodyPr>
          <a:lstStyle/>
          <a:p>
            <a:pPr marL="0" indent="0">
              <a:lnSpc>
                <a:spcPct val="100000"/>
              </a:lnSpc>
              <a:buNone/>
            </a:pPr>
            <a:r>
              <a:rPr lang="en-US" sz="6000" b="1" dirty="0">
                <a:solidFill>
                  <a:srgbClr val="209A8C"/>
                </a:solidFill>
                <a:latin typeface="Century Gothic"/>
                <a:cs typeface="Century Gothic"/>
              </a:rPr>
              <a:t>R1. </a:t>
            </a:r>
            <a:r>
              <a:rPr lang="en-US" sz="3200" b="1" dirty="0">
                <a:latin typeface="Century Gothic"/>
                <a:cs typeface="Century Gothic"/>
              </a:rPr>
              <a:t>For positive relationships</a:t>
            </a:r>
          </a:p>
          <a:p>
            <a:pPr marL="0" indent="0">
              <a:lnSpc>
                <a:spcPct val="100000"/>
              </a:lnSpc>
              <a:buNone/>
            </a:pPr>
            <a:r>
              <a:rPr lang="en-US" sz="6000" b="1" dirty="0">
                <a:solidFill>
                  <a:srgbClr val="209A8C"/>
                </a:solidFill>
                <a:latin typeface="Century Gothic"/>
                <a:cs typeface="Century Gothic"/>
              </a:rPr>
              <a:t>R2. </a:t>
            </a:r>
            <a:r>
              <a:rPr lang="en-US" sz="3200" b="1" dirty="0">
                <a:latin typeface="Century Gothic"/>
                <a:cs typeface="Century Gothic"/>
              </a:rPr>
              <a:t>For expanding capability and capacity</a:t>
            </a:r>
          </a:p>
          <a:p>
            <a:pPr marL="0" indent="0">
              <a:lnSpc>
                <a:spcPct val="100000"/>
              </a:lnSpc>
              <a:buNone/>
            </a:pPr>
            <a:r>
              <a:rPr lang="en-US" sz="6000" b="1" dirty="0">
                <a:solidFill>
                  <a:srgbClr val="209A8C"/>
                </a:solidFill>
                <a:latin typeface="Century Gothic"/>
                <a:cs typeface="Century Gothic"/>
              </a:rPr>
              <a:t>R3. </a:t>
            </a:r>
            <a:r>
              <a:rPr lang="en-US" sz="3200" b="1" dirty="0">
                <a:latin typeface="Century Gothic"/>
                <a:cs typeface="Century Gothic"/>
              </a:rPr>
              <a:t>For Indigenous languages and worldviews </a:t>
            </a:r>
            <a:endParaRPr lang="en-US" sz="3200" dirty="0">
              <a:latin typeface="Century Gothic"/>
              <a:cs typeface="Century Gothic"/>
            </a:endParaRPr>
          </a:p>
          <a:p>
            <a:pPr marL="0" indent="0">
              <a:lnSpc>
                <a:spcPct val="150000"/>
              </a:lnSpc>
              <a:buNone/>
            </a:pPr>
            <a:r>
              <a:rPr lang="en-US" sz="4000" b="1" dirty="0">
                <a:latin typeface="Century Gothic"/>
                <a:cs typeface="Century Gothic"/>
              </a:rPr>
              <a:t> </a:t>
            </a:r>
            <a:endParaRPr lang="en-US" sz="4000" dirty="0">
              <a:latin typeface="Century Gothic"/>
              <a:cs typeface="Century Gothic"/>
            </a:endParaRPr>
          </a:p>
          <a:p>
            <a:pPr marL="0" indent="0">
              <a:lnSpc>
                <a:spcPct val="150000"/>
              </a:lnSpc>
              <a:buNone/>
            </a:pPr>
            <a:r>
              <a:rPr lang="en-US" sz="3800" b="1" dirty="0">
                <a:latin typeface="Century Gothic"/>
                <a:cs typeface="Century Gothic"/>
              </a:rPr>
              <a:t> </a:t>
            </a:r>
            <a:endParaRPr lang="en-US" sz="3800" dirty="0">
              <a:latin typeface="Century Gothic"/>
              <a:cs typeface="Century Gothic"/>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7879" y="711200"/>
            <a:ext cx="9155587" cy="2634117"/>
          </a:xfrm>
          <a:prstGeom prst="rect">
            <a:avLst/>
          </a:prstGeom>
        </p:spPr>
      </p:pic>
      <p:sp>
        <p:nvSpPr>
          <p:cNvPr id="4" name="TextBox 3"/>
          <p:cNvSpPr txBox="1"/>
          <p:nvPr/>
        </p:nvSpPr>
        <p:spPr>
          <a:xfrm>
            <a:off x="1947332" y="3342630"/>
            <a:ext cx="8856133" cy="1077218"/>
          </a:xfrm>
          <a:prstGeom prst="rect">
            <a:avLst/>
          </a:prstGeom>
          <a:noFill/>
        </p:spPr>
        <p:txBody>
          <a:bodyPr wrap="square" rtlCol="0">
            <a:spAutoFit/>
          </a:bodyPr>
          <a:lstStyle/>
          <a:p>
            <a:r>
              <a:rPr lang="en-US" sz="1600" dirty="0">
                <a:solidFill>
                  <a:schemeClr val="tx1">
                    <a:lumMod val="75000"/>
                    <a:lumOff val="25000"/>
                  </a:schemeClr>
                </a:solidFill>
                <a:latin typeface="Century Gothic"/>
                <a:cs typeface="Century Gothic"/>
              </a:rPr>
              <a:t>Those working with Indigenous data have a responsibility to share how that data are used to support Indigenous Peoples’ self-determination and collective benefit. Accountability requires meaningful and openly available evidence of these efforts and the benefits accruing to Indigenous Peoples. </a:t>
            </a:r>
            <a:endParaRPr lang="en-US" sz="1600" dirty="0">
              <a:solidFill>
                <a:srgbClr val="404040"/>
              </a:solidFill>
              <a:latin typeface="Century Gothic"/>
              <a:cs typeface="Century Gothic"/>
            </a:endParaRPr>
          </a:p>
        </p:txBody>
      </p:sp>
    </p:spTree>
    <p:extLst>
      <p:ext uri="{BB962C8B-B14F-4D97-AF65-F5344CB8AC3E}">
        <p14:creationId xmlns:p14="http://schemas.microsoft.com/office/powerpoint/2010/main" val="169152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281" y="1503336"/>
            <a:ext cx="9391972" cy="4726983"/>
          </a:xfrm>
          <a:prstGeom prst="rect">
            <a:avLst/>
          </a:prstGeom>
          <a:noFill/>
        </p:spPr>
        <p:txBody>
          <a:bodyPr wrap="square" rtlCol="0">
            <a:normAutofit fontScale="92500"/>
          </a:bodyPr>
          <a:lstStyle/>
          <a:p>
            <a:pPr>
              <a:lnSpc>
                <a:spcPct val="120000"/>
              </a:lnSpc>
            </a:pPr>
            <a:r>
              <a:rPr lang="en-US" sz="2400" b="1" dirty="0">
                <a:latin typeface="Century Gothic"/>
                <a:cs typeface="Century Gothic"/>
              </a:rPr>
              <a:t>For positive relationships </a:t>
            </a:r>
            <a:endParaRPr lang="en-US" sz="2400" dirty="0">
              <a:latin typeface="Century Gothic"/>
              <a:cs typeface="Century Gothic"/>
            </a:endParaRPr>
          </a:p>
          <a:p>
            <a:pPr>
              <a:lnSpc>
                <a:spcPct val="120000"/>
              </a:lnSpc>
            </a:pPr>
            <a:r>
              <a:rPr lang="en-US" sz="1600" dirty="0">
                <a:latin typeface="Century Gothic"/>
                <a:cs typeface="Century Gothic"/>
              </a:rPr>
              <a:t>Indigenous data use is unviable unless linked to relationships built on respect, reciprocity, trust, and mutual understanding, as defined by the Indigenous Peoples to whom those data relate. Those working with Indigenous data are responsible for ensuring that the creation, interpretation, and use of those data uphold, or are respectful of, the dignity of Indigenous nations and communities. </a:t>
            </a:r>
          </a:p>
          <a:p>
            <a:pPr>
              <a:lnSpc>
                <a:spcPct val="120000"/>
              </a:lnSpc>
            </a:pPr>
            <a:endParaRPr lang="en-US" sz="1600" dirty="0">
              <a:latin typeface="Century Gothic"/>
              <a:cs typeface="Century Gothic"/>
            </a:endParaRPr>
          </a:p>
          <a:p>
            <a:pPr>
              <a:lnSpc>
                <a:spcPct val="120000"/>
              </a:lnSpc>
            </a:pPr>
            <a:r>
              <a:rPr lang="en-US" sz="2400" b="1" dirty="0">
                <a:latin typeface="Century Gothic"/>
                <a:cs typeface="Century Gothic"/>
              </a:rPr>
              <a:t>For expanding capability and capacity </a:t>
            </a:r>
            <a:endParaRPr lang="en-US" sz="2400" dirty="0">
              <a:latin typeface="Century Gothic"/>
              <a:cs typeface="Century Gothic"/>
            </a:endParaRPr>
          </a:p>
          <a:p>
            <a:pPr>
              <a:lnSpc>
                <a:spcPct val="120000"/>
              </a:lnSpc>
            </a:pPr>
            <a:r>
              <a:rPr lang="en-US" sz="1600" dirty="0">
                <a:latin typeface="Century Gothic"/>
                <a:cs typeface="Century Gothic"/>
              </a:rPr>
              <a:t>Use of Indigenous data invokes a reciprocal responsibility to enhance data literacy within Indigenous communities and to support the development of an Indigenous data workforce and digital infrastructure to enable the creation, collection, management, security, governance, and application of data.</a:t>
            </a:r>
          </a:p>
          <a:p>
            <a:pPr>
              <a:lnSpc>
                <a:spcPct val="120000"/>
              </a:lnSpc>
            </a:pPr>
            <a:endParaRPr lang="en-US" sz="1600" dirty="0">
              <a:latin typeface="Century Gothic"/>
              <a:cs typeface="Century Gothic"/>
            </a:endParaRPr>
          </a:p>
          <a:p>
            <a:pPr>
              <a:lnSpc>
                <a:spcPct val="120000"/>
              </a:lnSpc>
            </a:pPr>
            <a:r>
              <a:rPr lang="en-US" sz="2400" b="1" dirty="0">
                <a:latin typeface="Century Gothic"/>
                <a:cs typeface="Century Gothic"/>
              </a:rPr>
              <a:t>For Indigenous languages and worldviews </a:t>
            </a:r>
            <a:endParaRPr lang="en-US" sz="2400" dirty="0">
              <a:latin typeface="Century Gothic"/>
              <a:cs typeface="Century Gothic"/>
            </a:endParaRPr>
          </a:p>
          <a:p>
            <a:pPr>
              <a:lnSpc>
                <a:spcPct val="120000"/>
              </a:lnSpc>
            </a:pPr>
            <a:r>
              <a:rPr lang="en-US" sz="1600" dirty="0">
                <a:latin typeface="Century Gothic"/>
                <a:cs typeface="Century Gothic"/>
              </a:rPr>
              <a:t>Resources must be provided to generate data grounded in the languages, worldviews, and lived experiences (including values and principles) of Indigenous Peoples.</a:t>
            </a:r>
          </a:p>
          <a:p>
            <a:pPr>
              <a:lnSpc>
                <a:spcPct val="120000"/>
              </a:lnSpc>
            </a:pPr>
            <a:endParaRPr lang="en-US" sz="1600" dirty="0">
              <a:latin typeface="Century Gothic"/>
              <a:cs typeface="Century Gothic"/>
            </a:endParaRPr>
          </a:p>
          <a:p>
            <a:pPr>
              <a:lnSpc>
                <a:spcPct val="120000"/>
              </a:lnSpc>
            </a:pPr>
            <a:endParaRPr lang="en-US" sz="1600" dirty="0">
              <a:latin typeface="Century Gothic"/>
              <a:cs typeface="Century Gothic"/>
            </a:endParaRPr>
          </a:p>
          <a:p>
            <a:pPr>
              <a:lnSpc>
                <a:spcPct val="120000"/>
              </a:lnSpc>
            </a:pPr>
            <a:endParaRPr lang="en-US" sz="1600" dirty="0">
              <a:latin typeface="Century Gothic"/>
              <a:cs typeface="Century Gothic"/>
            </a:endParaRPr>
          </a:p>
          <a:p>
            <a:pPr>
              <a:lnSpc>
                <a:spcPct val="120000"/>
              </a:lnSpc>
            </a:pPr>
            <a:endParaRPr lang="en-US" sz="1600" dirty="0">
              <a:latin typeface="Century Gothic"/>
              <a:cs typeface="Century Gothic"/>
            </a:endParaRPr>
          </a:p>
          <a:p>
            <a:pPr>
              <a:lnSpc>
                <a:spcPct val="120000"/>
              </a:lnSpc>
            </a:pPr>
            <a:endParaRPr lang="en-US" sz="1600" dirty="0">
              <a:latin typeface="Century Gothic"/>
              <a:cs typeface="Century Gothic"/>
            </a:endParaRPr>
          </a:p>
        </p:txBody>
      </p:sp>
      <p:sp>
        <p:nvSpPr>
          <p:cNvPr id="3" name="TextBox 2"/>
          <p:cNvSpPr txBox="1"/>
          <p:nvPr/>
        </p:nvSpPr>
        <p:spPr>
          <a:xfrm>
            <a:off x="1301860" y="743919"/>
            <a:ext cx="9934413" cy="646331"/>
          </a:xfrm>
          <a:prstGeom prst="rect">
            <a:avLst/>
          </a:prstGeom>
          <a:noFill/>
        </p:spPr>
        <p:txBody>
          <a:bodyPr wrap="square" rtlCol="0">
            <a:spAutoFit/>
          </a:bodyPr>
          <a:lstStyle/>
          <a:p>
            <a:r>
              <a:rPr lang="en-US" sz="3600" b="1" dirty="0">
                <a:solidFill>
                  <a:srgbClr val="209A8C"/>
                </a:solidFill>
                <a:latin typeface="Century Gothic"/>
                <a:cs typeface="Century Gothic"/>
              </a:rPr>
              <a:t>RESPONSIBILITY</a:t>
            </a:r>
            <a:endParaRPr lang="en-US" sz="3600" dirty="0">
              <a:latin typeface="Century Gothic"/>
              <a:cs typeface="Century Gothic"/>
            </a:endParaRPr>
          </a:p>
        </p:txBody>
      </p:sp>
      <p:sp>
        <p:nvSpPr>
          <p:cNvPr id="4" name="TextBox 3"/>
          <p:cNvSpPr txBox="1"/>
          <p:nvPr/>
        </p:nvSpPr>
        <p:spPr>
          <a:xfrm>
            <a:off x="1255362" y="1390250"/>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R1</a:t>
            </a:r>
          </a:p>
        </p:txBody>
      </p:sp>
      <p:sp>
        <p:nvSpPr>
          <p:cNvPr id="5" name="TextBox 4"/>
          <p:cNvSpPr txBox="1"/>
          <p:nvPr/>
        </p:nvSpPr>
        <p:spPr>
          <a:xfrm>
            <a:off x="1255362" y="3287636"/>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R2</a:t>
            </a:r>
          </a:p>
        </p:txBody>
      </p:sp>
      <p:sp>
        <p:nvSpPr>
          <p:cNvPr id="6" name="TextBox 5"/>
          <p:cNvSpPr txBox="1"/>
          <p:nvPr/>
        </p:nvSpPr>
        <p:spPr>
          <a:xfrm>
            <a:off x="1255362" y="5012661"/>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R3</a:t>
            </a:r>
          </a:p>
        </p:txBody>
      </p:sp>
    </p:spTree>
    <p:extLst>
      <p:ext uri="{BB962C8B-B14F-4D97-AF65-F5344CB8AC3E}">
        <p14:creationId xmlns:p14="http://schemas.microsoft.com/office/powerpoint/2010/main" val="135760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48933" y="4046538"/>
            <a:ext cx="8431589" cy="2336800"/>
          </a:xfrm>
          <a:prstGeom prst="rect">
            <a:avLst/>
          </a:prstGeom>
        </p:spPr>
        <p:txBody>
          <a:bodyPr>
            <a:normAutofit fontScale="77500" lnSpcReduction="20000"/>
          </a:bodyPr>
          <a:lstStyle/>
          <a:p>
            <a:pPr marL="0" indent="0">
              <a:lnSpc>
                <a:spcPct val="100000"/>
              </a:lnSpc>
              <a:buNone/>
            </a:pPr>
            <a:r>
              <a:rPr lang="en-US" sz="6000" b="1" dirty="0">
                <a:solidFill>
                  <a:srgbClr val="209A8C"/>
                </a:solidFill>
                <a:latin typeface="Century Gothic"/>
                <a:cs typeface="Century Gothic"/>
              </a:rPr>
              <a:t>E1. </a:t>
            </a:r>
            <a:r>
              <a:rPr lang="en-US" sz="3200" b="1" dirty="0">
                <a:latin typeface="Century Gothic"/>
                <a:cs typeface="Century Gothic"/>
              </a:rPr>
              <a:t>For minimizing harm and maximizing benefit </a:t>
            </a:r>
            <a:endParaRPr lang="en-US" sz="3200" dirty="0">
              <a:latin typeface="Century Gothic"/>
              <a:cs typeface="Century Gothic"/>
            </a:endParaRPr>
          </a:p>
          <a:p>
            <a:pPr marL="0" indent="0">
              <a:lnSpc>
                <a:spcPct val="100000"/>
              </a:lnSpc>
              <a:buNone/>
            </a:pPr>
            <a:r>
              <a:rPr lang="en-US" sz="6000" b="1" dirty="0">
                <a:solidFill>
                  <a:srgbClr val="209A8C"/>
                </a:solidFill>
                <a:latin typeface="Century Gothic"/>
                <a:cs typeface="Century Gothic"/>
              </a:rPr>
              <a:t>E2. </a:t>
            </a:r>
            <a:r>
              <a:rPr lang="en-US" sz="3200" b="1" dirty="0">
                <a:latin typeface="Century Gothic"/>
                <a:cs typeface="Century Gothic"/>
              </a:rPr>
              <a:t>For justice </a:t>
            </a:r>
          </a:p>
          <a:p>
            <a:pPr marL="0" indent="0">
              <a:lnSpc>
                <a:spcPct val="100000"/>
              </a:lnSpc>
              <a:buNone/>
            </a:pPr>
            <a:r>
              <a:rPr lang="en-US" sz="6000" b="1" dirty="0">
                <a:solidFill>
                  <a:srgbClr val="209A8C"/>
                </a:solidFill>
                <a:latin typeface="Century Gothic"/>
                <a:cs typeface="Century Gothic"/>
              </a:rPr>
              <a:t>E3. </a:t>
            </a:r>
            <a:r>
              <a:rPr lang="en-US" sz="3200" b="1" dirty="0">
                <a:latin typeface="Century Gothic"/>
                <a:cs typeface="Century Gothic"/>
              </a:rPr>
              <a:t>For future use </a:t>
            </a:r>
            <a:endParaRPr lang="en-US" sz="3200" dirty="0">
              <a:latin typeface="Century Gothic"/>
              <a:cs typeface="Century Gothic"/>
            </a:endParaRPr>
          </a:p>
          <a:p>
            <a:pPr marL="0" indent="0">
              <a:lnSpc>
                <a:spcPct val="150000"/>
              </a:lnSpc>
              <a:buNone/>
            </a:pPr>
            <a:endParaRPr lang="en-US" sz="2400" dirty="0"/>
          </a:p>
        </p:txBody>
      </p:sp>
      <p:pic>
        <p:nvPicPr>
          <p:cNvPr id="3" name="Content Placeholder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64814" y="670543"/>
            <a:ext cx="9144000" cy="2624131"/>
          </a:xfrm>
          <a:prstGeom prst="rect">
            <a:avLst/>
          </a:prstGeom>
        </p:spPr>
      </p:pic>
      <p:sp>
        <p:nvSpPr>
          <p:cNvPr id="4" name="TextBox 3"/>
          <p:cNvSpPr txBox="1"/>
          <p:nvPr/>
        </p:nvSpPr>
        <p:spPr>
          <a:xfrm>
            <a:off x="2048933" y="3294674"/>
            <a:ext cx="8602134" cy="923330"/>
          </a:xfrm>
          <a:prstGeom prst="rect">
            <a:avLst/>
          </a:prstGeom>
          <a:noFill/>
        </p:spPr>
        <p:txBody>
          <a:bodyPr wrap="square" rtlCol="0">
            <a:spAutoFit/>
          </a:bodyPr>
          <a:lstStyle/>
          <a:p>
            <a:r>
              <a:rPr lang="en-US" dirty="0">
                <a:solidFill>
                  <a:schemeClr val="tx1">
                    <a:lumMod val="75000"/>
                    <a:lumOff val="25000"/>
                  </a:schemeClr>
                </a:solidFill>
                <a:latin typeface="Century Gothic"/>
                <a:cs typeface="Century Gothic"/>
              </a:rPr>
              <a:t>Indigenous Peoples’ rights and wellbeing should be the primary concern at all stages of the data life cycle and across the data ecosystem.</a:t>
            </a:r>
          </a:p>
          <a:p>
            <a:endParaRPr lang="en-US" dirty="0">
              <a:latin typeface="Century Gothic"/>
              <a:cs typeface="Century Gothic"/>
            </a:endParaRPr>
          </a:p>
        </p:txBody>
      </p:sp>
    </p:spTree>
    <p:extLst>
      <p:ext uri="{BB962C8B-B14F-4D97-AF65-F5344CB8AC3E}">
        <p14:creationId xmlns:p14="http://schemas.microsoft.com/office/powerpoint/2010/main" val="180657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281" y="1503336"/>
            <a:ext cx="9391972" cy="4726983"/>
          </a:xfrm>
          <a:prstGeom prst="rect">
            <a:avLst/>
          </a:prstGeom>
          <a:noFill/>
        </p:spPr>
        <p:txBody>
          <a:bodyPr wrap="square" rtlCol="0">
            <a:normAutofit/>
          </a:bodyPr>
          <a:lstStyle/>
          <a:p>
            <a:r>
              <a:rPr lang="en-US" sz="2400" b="1" dirty="0">
                <a:latin typeface="Century Gothic"/>
                <a:cs typeface="Century Gothic"/>
              </a:rPr>
              <a:t>For minimizing harm and maximizing benefit</a:t>
            </a:r>
            <a:r>
              <a:rPr lang="en-US" sz="2000" b="1" dirty="0">
                <a:latin typeface="Century Gothic"/>
                <a:cs typeface="Century Gothic"/>
              </a:rPr>
              <a:t> </a:t>
            </a:r>
            <a:endParaRPr lang="en-US" sz="2000" dirty="0">
              <a:latin typeface="Century Gothic"/>
              <a:cs typeface="Century Gothic"/>
            </a:endParaRPr>
          </a:p>
          <a:p>
            <a:r>
              <a:rPr lang="en-US" sz="1600" dirty="0">
                <a:latin typeface="Century Gothic"/>
                <a:cs typeface="Century Gothic"/>
              </a:rPr>
              <a:t>Ethical data are data that do not stigmatize or portray Indigenous Peoples, cultures, or knowledges in terms of deficit. Ethical data are collected and used in ways that align with Indigenous ethical frameworks and with rights affirmed in UNDRIP. Assessing ethical benefits and harms should be done from the perspective of the Indigenous Peoples, nations, or communities to whom the data relate. </a:t>
            </a:r>
          </a:p>
          <a:p>
            <a:endParaRPr lang="en-US" sz="1600" dirty="0">
              <a:latin typeface="Century Gothic"/>
              <a:cs typeface="Century Gothic"/>
            </a:endParaRPr>
          </a:p>
          <a:p>
            <a:r>
              <a:rPr lang="en-US" sz="2400" b="1" dirty="0">
                <a:latin typeface="Century Gothic"/>
                <a:cs typeface="Century Gothic"/>
              </a:rPr>
              <a:t>For justice </a:t>
            </a:r>
            <a:endParaRPr lang="en-US" sz="2400" dirty="0">
              <a:latin typeface="Century Gothic"/>
              <a:cs typeface="Century Gothic"/>
            </a:endParaRPr>
          </a:p>
          <a:p>
            <a:r>
              <a:rPr lang="en-US" sz="1600" dirty="0">
                <a:latin typeface="Century Gothic"/>
                <a:cs typeface="Century Gothic"/>
              </a:rPr>
              <a:t>Ethical processes address imbalances in power, resources, and how these affect the expression of Indigenous rights and human rights. Ethical processes must include representation from relevant Indigenous communities.</a:t>
            </a:r>
          </a:p>
          <a:p>
            <a:endParaRPr lang="en-US" sz="1600" dirty="0">
              <a:latin typeface="Century Gothic"/>
              <a:cs typeface="Century Gothic"/>
            </a:endParaRPr>
          </a:p>
          <a:p>
            <a:r>
              <a:rPr lang="en-US" sz="2400" b="1" dirty="0">
                <a:latin typeface="Century Gothic"/>
                <a:cs typeface="Century Gothic"/>
              </a:rPr>
              <a:t>For future use </a:t>
            </a:r>
            <a:endParaRPr lang="en-US" sz="2400" dirty="0">
              <a:latin typeface="Century Gothic"/>
              <a:cs typeface="Century Gothic"/>
            </a:endParaRPr>
          </a:p>
          <a:p>
            <a:r>
              <a:rPr lang="en-US" sz="1600" dirty="0">
                <a:latin typeface="Century Gothic"/>
                <a:cs typeface="Century Gothic"/>
              </a:rPr>
              <a:t>Data governance should take into account the potential future use and future harm based on ethical frameworks grounded in the values and principles of the relevant Indigenous community. Metadata should acknowledge the provenance and purpose and any limitations or obligations in secondary use inclusive of issues of consent.</a:t>
            </a:r>
          </a:p>
          <a:p>
            <a:endParaRPr lang="en-US" sz="1600" dirty="0"/>
          </a:p>
          <a:p>
            <a:endParaRPr lang="en-US" sz="1600" dirty="0"/>
          </a:p>
          <a:p>
            <a:endParaRPr lang="en-US" sz="1600" dirty="0"/>
          </a:p>
        </p:txBody>
      </p:sp>
      <p:sp>
        <p:nvSpPr>
          <p:cNvPr id="3" name="TextBox 2"/>
          <p:cNvSpPr txBox="1"/>
          <p:nvPr/>
        </p:nvSpPr>
        <p:spPr>
          <a:xfrm>
            <a:off x="1301860" y="743919"/>
            <a:ext cx="9934413" cy="646331"/>
          </a:xfrm>
          <a:prstGeom prst="rect">
            <a:avLst/>
          </a:prstGeom>
          <a:noFill/>
        </p:spPr>
        <p:txBody>
          <a:bodyPr wrap="square" rtlCol="0">
            <a:spAutoFit/>
          </a:bodyPr>
          <a:lstStyle/>
          <a:p>
            <a:r>
              <a:rPr lang="en-US" sz="3600" b="1" dirty="0">
                <a:solidFill>
                  <a:srgbClr val="209A8C"/>
                </a:solidFill>
                <a:latin typeface="Century Gothic"/>
                <a:cs typeface="Century Gothic"/>
              </a:rPr>
              <a:t>ETHICS</a:t>
            </a:r>
            <a:endParaRPr lang="en-US" sz="3600" dirty="0">
              <a:latin typeface="Century Gothic"/>
              <a:cs typeface="Century Gothic"/>
            </a:endParaRPr>
          </a:p>
        </p:txBody>
      </p:sp>
      <p:sp>
        <p:nvSpPr>
          <p:cNvPr id="4" name="TextBox 3"/>
          <p:cNvSpPr txBox="1"/>
          <p:nvPr/>
        </p:nvSpPr>
        <p:spPr>
          <a:xfrm>
            <a:off x="1255362" y="1390252"/>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E1</a:t>
            </a:r>
          </a:p>
        </p:txBody>
      </p:sp>
      <p:sp>
        <p:nvSpPr>
          <p:cNvPr id="5" name="TextBox 4"/>
          <p:cNvSpPr txBox="1"/>
          <p:nvPr/>
        </p:nvSpPr>
        <p:spPr>
          <a:xfrm>
            <a:off x="1255362" y="3243798"/>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E2</a:t>
            </a:r>
          </a:p>
        </p:txBody>
      </p:sp>
      <p:sp>
        <p:nvSpPr>
          <p:cNvPr id="6" name="TextBox 5"/>
          <p:cNvSpPr txBox="1"/>
          <p:nvPr/>
        </p:nvSpPr>
        <p:spPr>
          <a:xfrm>
            <a:off x="1255362" y="4603132"/>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E3</a:t>
            </a:r>
          </a:p>
        </p:txBody>
      </p:sp>
    </p:spTree>
    <p:extLst>
      <p:ext uri="{BB962C8B-B14F-4D97-AF65-F5344CB8AC3E}">
        <p14:creationId xmlns:p14="http://schemas.microsoft.com/office/powerpoint/2010/main" val="113249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769" y="252249"/>
            <a:ext cx="10613028" cy="6275697"/>
          </a:xfrm>
          <a:prstGeom prst="rect">
            <a:avLst/>
          </a:prstGeom>
        </p:spPr>
      </p:pic>
    </p:spTree>
    <p:extLst>
      <p:ext uri="{BB962C8B-B14F-4D97-AF65-F5344CB8AC3E}">
        <p14:creationId xmlns:p14="http://schemas.microsoft.com/office/powerpoint/2010/main" val="299090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E Principles Figure Draft Update 11_20.jpg">
            <a:extLst>
              <a:ext uri="{FF2B5EF4-FFF2-40B4-BE49-F238E27FC236}">
                <a16:creationId xmlns:a16="http://schemas.microsoft.com/office/drawing/2014/main" id="{57E213F7-A54A-4A67-A4C4-62117E463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96" y="350839"/>
            <a:ext cx="5020773" cy="5917489"/>
          </a:xfrm>
          <a:prstGeom prst="rect">
            <a:avLst/>
          </a:prstGeom>
        </p:spPr>
      </p:pic>
      <p:pic>
        <p:nvPicPr>
          <p:cNvPr id="5" name="Picture 4" descr="IMG_1220.jpeg">
            <a:extLst>
              <a:ext uri="{FF2B5EF4-FFF2-40B4-BE49-F238E27FC236}">
                <a16:creationId xmlns:a16="http://schemas.microsoft.com/office/drawing/2014/main" id="{C6D39CCD-B934-46BF-AAE0-A04D8BF93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42" y="2237494"/>
            <a:ext cx="5020773" cy="3765580"/>
          </a:xfrm>
          <a:prstGeom prst="rect">
            <a:avLst/>
          </a:prstGeom>
        </p:spPr>
      </p:pic>
      <p:sp>
        <p:nvSpPr>
          <p:cNvPr id="6" name="Title 1">
            <a:extLst>
              <a:ext uri="{FF2B5EF4-FFF2-40B4-BE49-F238E27FC236}">
                <a16:creationId xmlns:a16="http://schemas.microsoft.com/office/drawing/2014/main" id="{048F6C84-ADF0-40AF-A5CD-F27DA4C5F855}"/>
              </a:ext>
            </a:extLst>
          </p:cNvPr>
          <p:cNvSpPr txBox="1">
            <a:spLocks/>
          </p:cNvSpPr>
          <p:nvPr/>
        </p:nvSpPr>
        <p:spPr>
          <a:xfrm>
            <a:off x="5749111" y="1135869"/>
            <a:ext cx="5596904" cy="916177"/>
          </a:xfrm>
          <a:prstGeom prst="rect">
            <a:avLst/>
          </a:prstGeom>
        </p:spPr>
        <p:txBody>
          <a:bodyPr anchor="ctr">
            <a:noAutofit/>
          </a:bodyPr>
          <a:lstStyle>
            <a:lvl1pPr algn="ctr" defTabSz="608563" rtl="0" eaLnBrk="1" latinLnBrk="0" hangingPunct="1">
              <a:spcBef>
                <a:spcPct val="0"/>
              </a:spcBef>
              <a:buNone/>
              <a:defRPr sz="5867" kern="1200">
                <a:solidFill>
                  <a:schemeClr val="tx1"/>
                </a:solidFill>
                <a:latin typeface="+mj-lt"/>
                <a:ea typeface="+mj-ea"/>
                <a:cs typeface="+mj-cs"/>
              </a:defRPr>
            </a:lvl1pPr>
          </a:lstStyle>
          <a:p>
            <a:pPr algn="r"/>
            <a:r>
              <a:rPr lang="en-US" sz="2925" b="1" dirty="0">
                <a:solidFill>
                  <a:srgbClr val="48AFBD"/>
                </a:solidFill>
                <a:latin typeface="Century Gothic" charset="0"/>
                <a:ea typeface="Century Gothic" charset="0"/>
                <a:cs typeface="Century Gothic" charset="0"/>
              </a:rPr>
              <a:t>CARE Principles </a:t>
            </a:r>
            <a:r>
              <a:rPr lang="en-US" sz="2925" dirty="0">
                <a:solidFill>
                  <a:prstClr val="black">
                    <a:lumMod val="75000"/>
                    <a:lumOff val="25000"/>
                  </a:prstClr>
                </a:solidFill>
                <a:latin typeface="Century Gothic" charset="0"/>
                <a:ea typeface="Century Gothic" charset="0"/>
                <a:cs typeface="Century Gothic" charset="0"/>
              </a:rPr>
              <a:t>for </a:t>
            </a:r>
          </a:p>
          <a:p>
            <a:pPr algn="r"/>
            <a:r>
              <a:rPr lang="en-US" sz="2925" dirty="0">
                <a:solidFill>
                  <a:prstClr val="black">
                    <a:lumMod val="75000"/>
                    <a:lumOff val="25000"/>
                  </a:prstClr>
                </a:solidFill>
                <a:latin typeface="Century Gothic" charset="0"/>
                <a:ea typeface="Century Gothic" charset="0"/>
                <a:cs typeface="Century Gothic" charset="0"/>
              </a:rPr>
              <a:t>Indigenous Data Governance</a:t>
            </a:r>
            <a:endParaRPr lang="en-US" sz="2925" dirty="0">
              <a:solidFill>
                <a:srgbClr val="48AFBD"/>
              </a:solidFill>
              <a:latin typeface="Century Gothic" charset="0"/>
              <a:ea typeface="Century Gothic" charset="0"/>
              <a:cs typeface="Century Gothic" charset="0"/>
            </a:endParaRPr>
          </a:p>
        </p:txBody>
      </p:sp>
      <p:sp>
        <p:nvSpPr>
          <p:cNvPr id="7" name="Text Placeholder 1">
            <a:extLst>
              <a:ext uri="{FF2B5EF4-FFF2-40B4-BE49-F238E27FC236}">
                <a16:creationId xmlns:a16="http://schemas.microsoft.com/office/drawing/2014/main" id="{7ADD0185-B09D-405D-B4DA-D15B8C44FC4E}"/>
              </a:ext>
            </a:extLst>
          </p:cNvPr>
          <p:cNvSpPr txBox="1">
            <a:spLocks/>
          </p:cNvSpPr>
          <p:nvPr/>
        </p:nvSpPr>
        <p:spPr>
          <a:xfrm>
            <a:off x="6096000" y="226174"/>
            <a:ext cx="5596903" cy="724247"/>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i-NZ" sz="4063" b="1" dirty="0">
                <a:solidFill>
                  <a:prstClr val="black"/>
                </a:solidFill>
                <a:latin typeface="Calibri" panose="020F0502020204030204"/>
              </a:rPr>
              <a:t>Indigenous Frameworks </a:t>
            </a:r>
          </a:p>
        </p:txBody>
      </p:sp>
      <p:sp>
        <p:nvSpPr>
          <p:cNvPr id="8" name="Rectangle 7">
            <a:extLst>
              <a:ext uri="{FF2B5EF4-FFF2-40B4-BE49-F238E27FC236}">
                <a16:creationId xmlns:a16="http://schemas.microsoft.com/office/drawing/2014/main" id="{E06F764E-5FF6-4EA2-BD0D-B165924E2330}"/>
              </a:ext>
            </a:extLst>
          </p:cNvPr>
          <p:cNvSpPr/>
          <p:nvPr/>
        </p:nvSpPr>
        <p:spPr>
          <a:xfrm>
            <a:off x="0" y="6165123"/>
            <a:ext cx="11975571" cy="461665"/>
          </a:xfrm>
          <a:prstGeom prst="rect">
            <a:avLst/>
          </a:prstGeom>
        </p:spPr>
        <p:txBody>
          <a:bodyPr wrap="square">
            <a:spAutoFit/>
          </a:bodyPr>
          <a:lstStyle/>
          <a:p>
            <a:pPr marL="285750" indent="-285750" algn="dist">
              <a:spcAft>
                <a:spcPts val="0"/>
              </a:spcAft>
            </a:pPr>
            <a:r>
              <a:rPr lang="en-GB" sz="1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Carroll, SC, </a:t>
            </a:r>
            <a:r>
              <a:rPr lang="en-GB" sz="1200" dirty="0" err="1">
                <a:solidFill>
                  <a:srgbClr val="C00000"/>
                </a:solidFill>
                <a:latin typeface="Cambria" panose="02040503050406030204" pitchFamily="18" charset="0"/>
                <a:ea typeface="Times New Roman" panose="02020603050405020304" pitchFamily="18" charset="0"/>
                <a:cs typeface="Times New Roman" panose="02020603050405020304" pitchFamily="18" charset="0"/>
              </a:rPr>
              <a:t>Garba</a:t>
            </a:r>
            <a:r>
              <a:rPr lang="en-GB" sz="1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I, Figueroa-Rodríguez, OL, Holbrook, J, Lovett, R, </a:t>
            </a:r>
            <a:r>
              <a:rPr lang="en-GB" sz="1200" dirty="0" err="1">
                <a:solidFill>
                  <a:srgbClr val="C00000"/>
                </a:solidFill>
                <a:latin typeface="Cambria" panose="02040503050406030204" pitchFamily="18" charset="0"/>
                <a:ea typeface="Times New Roman" panose="02020603050405020304" pitchFamily="18" charset="0"/>
                <a:cs typeface="Times New Roman" panose="02020603050405020304" pitchFamily="18" charset="0"/>
              </a:rPr>
              <a:t>Materechera</a:t>
            </a:r>
            <a:r>
              <a:rPr lang="en-GB" sz="1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S, Parsons, M, </a:t>
            </a:r>
            <a:r>
              <a:rPr lang="en-GB" sz="1200" dirty="0" err="1">
                <a:solidFill>
                  <a:srgbClr val="C00000"/>
                </a:solidFill>
                <a:latin typeface="Cambria" panose="02040503050406030204" pitchFamily="18" charset="0"/>
                <a:ea typeface="Times New Roman" panose="02020603050405020304" pitchFamily="18" charset="0"/>
                <a:cs typeface="Times New Roman" panose="02020603050405020304" pitchFamily="18" charset="0"/>
              </a:rPr>
              <a:t>Raseroka</a:t>
            </a:r>
            <a:r>
              <a:rPr lang="en-GB" sz="1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K, Rodriguez-</a:t>
            </a:r>
            <a:r>
              <a:rPr lang="en-GB" sz="1200" dirty="0" err="1">
                <a:solidFill>
                  <a:srgbClr val="C00000"/>
                </a:solidFill>
                <a:latin typeface="Cambria" panose="02040503050406030204" pitchFamily="18" charset="0"/>
                <a:ea typeface="Times New Roman" panose="02020603050405020304" pitchFamily="18" charset="0"/>
                <a:cs typeface="Times New Roman" panose="02020603050405020304" pitchFamily="18" charset="0"/>
              </a:rPr>
              <a:t>Lonebear</a:t>
            </a:r>
            <a:r>
              <a:rPr lang="en-GB" sz="1200"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 D, Rowe, R, Sara, R, Walker, JD, Anderson, J and Hudson, M. 2020. The CARE Principles for Indigenous Data Governance. Data Science Journal, 19: 43, pp. 1–12. DOI:</a:t>
            </a:r>
            <a:r>
              <a:rPr lang="en-GB" sz="1200" dirty="0">
                <a:latin typeface="Cambria" panose="02040503050406030204" pitchFamily="18" charset="0"/>
                <a:ea typeface="Times New Roman" panose="02020603050405020304" pitchFamily="18" charset="0"/>
                <a:cs typeface="Times New Roman" panose="02020603050405020304" pitchFamily="18" charset="0"/>
              </a:rPr>
              <a:t> </a:t>
            </a:r>
            <a:r>
              <a:rPr lang="en-GB" sz="1200" u="sng" dirty="0">
                <a:solidFill>
                  <a:srgbClr val="0000FF"/>
                </a:solidFill>
                <a:latin typeface="Cambria" panose="02040503050406030204" pitchFamily="18" charset="0"/>
                <a:ea typeface="Times New Roman" panose="02020603050405020304" pitchFamily="18" charset="0"/>
                <a:cs typeface="Times New Roman" panose="02020603050405020304" pitchFamily="18" charset="0"/>
                <a:hlinkClick r:id="rId4"/>
              </a:rPr>
              <a:t>https://doi.org/10.5334/dsj-2020-043</a:t>
            </a:r>
            <a:endParaRPr lang="en-NZ" sz="1400" dirty="0">
              <a:effectLst/>
              <a:latin typeface="Cambria" panose="02040503050406030204" pitchFamily="18" charset="0"/>
              <a:ea typeface="MS Mincho" panose="020B0400000000000000" pitchFamily="49" charset="-128"/>
              <a:cs typeface="Arial" panose="020B0604020202020204" pitchFamily="34" charset="0"/>
            </a:endParaRPr>
          </a:p>
        </p:txBody>
      </p:sp>
    </p:spTree>
    <p:extLst>
      <p:ext uri="{BB962C8B-B14F-4D97-AF65-F5344CB8AC3E}">
        <p14:creationId xmlns:p14="http://schemas.microsoft.com/office/powerpoint/2010/main" val="200862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617"/>
            <a:ext cx="4364736" cy="62666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67" y="1392766"/>
            <a:ext cx="9557516" cy="2586566"/>
          </a:xfrm>
          <a:prstGeom prst="rect">
            <a:avLst/>
          </a:prstGeom>
        </p:spPr>
      </p:pic>
      <p:sp>
        <p:nvSpPr>
          <p:cNvPr id="5" name="TextBox 4"/>
          <p:cNvSpPr txBox="1"/>
          <p:nvPr/>
        </p:nvSpPr>
        <p:spPr>
          <a:xfrm>
            <a:off x="3309566" y="6211669"/>
            <a:ext cx="8882434" cy="646331"/>
          </a:xfrm>
          <a:prstGeom prst="rect">
            <a:avLst/>
          </a:prstGeom>
          <a:noFill/>
        </p:spPr>
        <p:txBody>
          <a:bodyPr wrap="square" rtlCol="0">
            <a:spAutoFit/>
          </a:bodyPr>
          <a:lstStyle/>
          <a:p>
            <a:pPr algn="r"/>
            <a:r>
              <a:rPr lang="en-US" dirty="0">
                <a:solidFill>
                  <a:schemeClr val="tx1">
                    <a:lumMod val="50000"/>
                    <a:lumOff val="50000"/>
                  </a:schemeClr>
                </a:solidFill>
              </a:rPr>
              <a:t>Wilkinson, M. D. </a:t>
            </a:r>
            <a:r>
              <a:rPr lang="en-US" i="1" dirty="0">
                <a:solidFill>
                  <a:schemeClr val="tx1">
                    <a:lumMod val="50000"/>
                    <a:lumOff val="50000"/>
                  </a:schemeClr>
                </a:solidFill>
              </a:rPr>
              <a:t>et al.</a:t>
            </a:r>
            <a:r>
              <a:rPr lang="en-US" dirty="0">
                <a:solidFill>
                  <a:schemeClr val="tx1">
                    <a:lumMod val="50000"/>
                    <a:lumOff val="50000"/>
                  </a:schemeClr>
                </a:solidFill>
              </a:rPr>
              <a:t> The FAIR Guiding Principles for scientific data management and stewardship. </a:t>
            </a:r>
            <a:r>
              <a:rPr lang="en-US" i="1" dirty="0">
                <a:solidFill>
                  <a:schemeClr val="tx1">
                    <a:lumMod val="50000"/>
                    <a:lumOff val="50000"/>
                  </a:schemeClr>
                </a:solidFill>
              </a:rPr>
              <a:t>Sci. Data</a:t>
            </a:r>
            <a:r>
              <a:rPr lang="en-US" dirty="0">
                <a:solidFill>
                  <a:schemeClr val="tx1">
                    <a:lumMod val="50000"/>
                    <a:lumOff val="50000"/>
                  </a:schemeClr>
                </a:solidFill>
              </a:rPr>
              <a:t> 3:160018 </a:t>
            </a:r>
            <a:r>
              <a:rPr lang="en-US" dirty="0" err="1">
                <a:solidFill>
                  <a:schemeClr val="tx1">
                    <a:lumMod val="50000"/>
                    <a:lumOff val="50000"/>
                  </a:schemeClr>
                </a:solidFill>
              </a:rPr>
              <a:t>doi</a:t>
            </a:r>
            <a:r>
              <a:rPr lang="en-US" dirty="0">
                <a:solidFill>
                  <a:schemeClr val="tx1">
                    <a:lumMod val="50000"/>
                    <a:lumOff val="50000"/>
                  </a:schemeClr>
                </a:solidFill>
              </a:rPr>
              <a:t>: 10.1038/sdata.2016.18 (2016). </a:t>
            </a:r>
          </a:p>
        </p:txBody>
      </p:sp>
    </p:spTree>
    <p:extLst>
      <p:ext uri="{BB962C8B-B14F-4D97-AF65-F5344CB8AC3E}">
        <p14:creationId xmlns:p14="http://schemas.microsoft.com/office/powerpoint/2010/main" val="89710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617"/>
            <a:ext cx="4364736" cy="6266688"/>
          </a:xfrm>
          <a:prstGeom prst="rect">
            <a:avLst/>
          </a:prstGeom>
        </p:spPr>
      </p:pic>
      <p:sp>
        <p:nvSpPr>
          <p:cNvPr id="5" name="TextBox 4"/>
          <p:cNvSpPr txBox="1"/>
          <p:nvPr/>
        </p:nvSpPr>
        <p:spPr>
          <a:xfrm>
            <a:off x="3309566" y="6211669"/>
            <a:ext cx="8882434" cy="923330"/>
          </a:xfrm>
          <a:prstGeom prst="rect">
            <a:avLst/>
          </a:prstGeom>
          <a:noFill/>
        </p:spPr>
        <p:txBody>
          <a:bodyPr wrap="square" rtlCol="0">
            <a:spAutoFit/>
          </a:bodyPr>
          <a:lstStyle/>
          <a:p>
            <a:pPr algn="r"/>
            <a:r>
              <a:rPr lang="en-US" b="1" dirty="0">
                <a:solidFill>
                  <a:schemeClr val="tx1">
                    <a:lumMod val="50000"/>
                    <a:lumOff val="50000"/>
                  </a:schemeClr>
                </a:solidFill>
              </a:rPr>
              <a:t>Association of European Research Libraries. </a:t>
            </a:r>
            <a:r>
              <a:rPr lang="en-US" dirty="0">
                <a:solidFill>
                  <a:schemeClr val="tx1">
                    <a:lumMod val="50000"/>
                    <a:lumOff val="50000"/>
                  </a:schemeClr>
                </a:solidFill>
              </a:rPr>
              <a:t>(2017). </a:t>
            </a:r>
            <a:r>
              <a:rPr lang="en-US" i="1" dirty="0">
                <a:solidFill>
                  <a:schemeClr val="tx1">
                    <a:lumMod val="50000"/>
                    <a:lumOff val="50000"/>
                  </a:schemeClr>
                </a:solidFill>
              </a:rPr>
              <a:t>Implementing FAIR Data Principles: The Role of Libraries</a:t>
            </a:r>
            <a:r>
              <a:rPr lang="en-US" dirty="0">
                <a:solidFill>
                  <a:schemeClr val="tx1">
                    <a:lumMod val="50000"/>
                    <a:lumOff val="50000"/>
                  </a:schemeClr>
                </a:solidFill>
              </a:rPr>
              <a:t>. </a:t>
            </a:r>
            <a:r>
              <a:rPr lang="en-US" u="sng"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https://libereurope.eu/wp-content/uploads/2017/12/LIBER-FAIR-Data.pdf</a:t>
            </a:r>
            <a:endParaRPr lang="en-US" dirty="0">
              <a:solidFill>
                <a:schemeClr val="tx1">
                  <a:lumMod val="50000"/>
                  <a:lumOff val="50000"/>
                </a:schemeClr>
              </a:solidFill>
            </a:endParaRPr>
          </a:p>
          <a:p>
            <a:pPr algn="r"/>
            <a:r>
              <a:rPr lang="en-US" dirty="0">
                <a:solidFill>
                  <a:schemeClr val="tx1">
                    <a:lumMod val="50000"/>
                    <a:lumOff val="50000"/>
                  </a:schemeClr>
                </a:solidFill>
              </a:rPr>
              <a:t> </a:t>
            </a:r>
          </a:p>
        </p:txBody>
      </p:sp>
      <p:pic>
        <p:nvPicPr>
          <p:cNvPr id="6" name="Picture 5">
            <a:extLst>
              <a:ext uri="{FF2B5EF4-FFF2-40B4-BE49-F238E27FC236}">
                <a16:creationId xmlns:a16="http://schemas.microsoft.com/office/drawing/2014/main" id="{8351FF8F-BC0C-E54D-8DE0-3CB1FD43DB9E}"/>
              </a:ext>
            </a:extLst>
          </p:cNvPr>
          <p:cNvPicPr/>
          <p:nvPr/>
        </p:nvPicPr>
        <p:blipFill>
          <a:blip r:embed="rId4"/>
          <a:stretch>
            <a:fillRect/>
          </a:stretch>
        </p:blipFill>
        <p:spPr>
          <a:xfrm>
            <a:off x="3681151" y="1122744"/>
            <a:ext cx="5485998" cy="4268237"/>
          </a:xfrm>
          <a:prstGeom prst="rect">
            <a:avLst/>
          </a:prstGeom>
        </p:spPr>
      </p:pic>
    </p:spTree>
    <p:extLst>
      <p:ext uri="{BB962C8B-B14F-4D97-AF65-F5344CB8AC3E}">
        <p14:creationId xmlns:p14="http://schemas.microsoft.com/office/powerpoint/2010/main" val="385867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51308" y="1456599"/>
            <a:ext cx="9144000" cy="2595562"/>
          </a:xfrm>
          <a:prstGeom prst="rect">
            <a:avLst/>
          </a:prstGeom>
        </p:spPr>
      </p:pic>
    </p:spTree>
    <p:extLst>
      <p:ext uri="{BB962C8B-B14F-4D97-AF65-F5344CB8AC3E}">
        <p14:creationId xmlns:p14="http://schemas.microsoft.com/office/powerpoint/2010/main" val="155222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62400" y="851875"/>
            <a:ext cx="4964033" cy="1409061"/>
          </a:xfrm>
          <a:prstGeom prst="rect">
            <a:avLst/>
          </a:prstGeom>
        </p:spPr>
      </p:pic>
      <p:sp>
        <p:nvSpPr>
          <p:cNvPr id="3" name="Rectangle 2"/>
          <p:cNvSpPr/>
          <p:nvPr/>
        </p:nvSpPr>
        <p:spPr>
          <a:xfrm>
            <a:off x="962400" y="2442021"/>
            <a:ext cx="10755774" cy="3693319"/>
          </a:xfrm>
          <a:prstGeom prst="rect">
            <a:avLst/>
          </a:prstGeom>
        </p:spPr>
        <p:txBody>
          <a:bodyPr wrap="square">
            <a:spAutoFit/>
          </a:bodyPr>
          <a:lstStyle/>
          <a:p>
            <a:r>
              <a:rPr lang="en-US" b="1" dirty="0">
                <a:latin typeface="Century Gothic"/>
                <a:cs typeface="Century Gothic"/>
              </a:rPr>
              <a:t>Authority to Control </a:t>
            </a:r>
            <a:r>
              <a:rPr lang="en-US" dirty="0">
                <a:latin typeface="Century Gothic"/>
                <a:cs typeface="Century Gothic"/>
              </a:rPr>
              <a:t>Indigenous Peoples’ rights and interests in Indigenous data must be </a:t>
            </a:r>
            <a:r>
              <a:rPr lang="en-US" dirty="0" err="1">
                <a:latin typeface="Century Gothic"/>
                <a:cs typeface="Century Gothic"/>
              </a:rPr>
              <a:t>recognised</a:t>
            </a:r>
            <a:r>
              <a:rPr lang="en-US" dirty="0">
                <a:latin typeface="Century Gothic"/>
                <a:cs typeface="Century Gothic"/>
              </a:rPr>
              <a:t> and their authority to control such data be empowered. Indigenous data governance enables Indigenous Peoples and governing bodies to determine how Indigenous Peoples, as well as Indigenous lands, territories, resources, </a:t>
            </a:r>
            <a:r>
              <a:rPr lang="en-US" dirty="0" err="1">
                <a:latin typeface="Century Gothic"/>
                <a:cs typeface="Century Gothic"/>
              </a:rPr>
              <a:t>knowledges</a:t>
            </a:r>
            <a:r>
              <a:rPr lang="en-US" dirty="0">
                <a:latin typeface="Century Gothic"/>
                <a:cs typeface="Century Gothic"/>
              </a:rPr>
              <a:t> and geographical indicators, are represented and identified within data.</a:t>
            </a:r>
          </a:p>
          <a:p>
            <a:endParaRPr lang="en-US" dirty="0">
              <a:latin typeface="Century Gothic"/>
              <a:cs typeface="Century Gothic"/>
            </a:endParaRPr>
          </a:p>
          <a:p>
            <a:r>
              <a:rPr lang="en-US" b="1" dirty="0">
                <a:latin typeface="Century Gothic"/>
                <a:cs typeface="Century Gothic"/>
              </a:rPr>
              <a:t>Responsibility</a:t>
            </a:r>
            <a:r>
              <a:rPr lang="en-US" dirty="0">
                <a:latin typeface="Century Gothic"/>
                <a:cs typeface="Century Gothic"/>
              </a:rPr>
              <a:t> Those working with Indigenous data have a responsibility to share how those data are used to support Indigenous Peoples’ self determination and collective benefit. Accountability requires meaningful and openly available evidence of these efforts and the benefits accruing to Indigenous Peoples.</a:t>
            </a:r>
          </a:p>
          <a:p>
            <a:endParaRPr lang="en-US" dirty="0">
              <a:latin typeface="Century Gothic"/>
              <a:cs typeface="Century Gothic"/>
            </a:endParaRPr>
          </a:p>
          <a:p>
            <a:r>
              <a:rPr lang="en-US" b="1" dirty="0">
                <a:latin typeface="Century Gothic"/>
                <a:cs typeface="Century Gothic"/>
              </a:rPr>
              <a:t>Ethics</a:t>
            </a:r>
            <a:r>
              <a:rPr lang="en-US" dirty="0">
                <a:latin typeface="Century Gothic"/>
                <a:cs typeface="Century Gothic"/>
              </a:rPr>
              <a:t> Indigenous Peoples’ rights and wellbeing should be the primary concern at all stages of the data life cycle and across the data ecosystem.</a:t>
            </a:r>
          </a:p>
        </p:txBody>
      </p:sp>
      <p:sp>
        <p:nvSpPr>
          <p:cNvPr id="5" name="TextBox 4"/>
          <p:cNvSpPr txBox="1"/>
          <p:nvPr/>
        </p:nvSpPr>
        <p:spPr>
          <a:xfrm>
            <a:off x="6113925" y="964693"/>
            <a:ext cx="5604249" cy="1200329"/>
          </a:xfrm>
          <a:prstGeom prst="rect">
            <a:avLst/>
          </a:prstGeom>
          <a:noFill/>
        </p:spPr>
        <p:txBody>
          <a:bodyPr wrap="square" rtlCol="0">
            <a:spAutoFit/>
          </a:bodyPr>
          <a:lstStyle/>
          <a:p>
            <a:r>
              <a:rPr lang="en-US" b="1" dirty="0">
                <a:latin typeface="Century Gothic"/>
                <a:cs typeface="Century Gothic"/>
              </a:rPr>
              <a:t>Collective Benefit </a:t>
            </a:r>
            <a:r>
              <a:rPr lang="en-US" dirty="0">
                <a:latin typeface="Century Gothic"/>
                <a:cs typeface="Century Gothic"/>
              </a:rPr>
              <a:t>Data ecosystems shall be designed and function in ways that enable Indigenous Peoples to derive benefit from the data.</a:t>
            </a:r>
          </a:p>
        </p:txBody>
      </p:sp>
    </p:spTree>
    <p:extLst>
      <p:ext uri="{BB962C8B-B14F-4D97-AF65-F5344CB8AC3E}">
        <p14:creationId xmlns:p14="http://schemas.microsoft.com/office/powerpoint/2010/main" val="153014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4A85D6-6359-7041-8E0C-F502B09D136F}"/>
              </a:ext>
            </a:extLst>
          </p:cNvPr>
          <p:cNvSpPr>
            <a:spLocks noGrp="1"/>
          </p:cNvSpPr>
          <p:nvPr>
            <p:ph idx="4294967295"/>
          </p:nvPr>
        </p:nvSpPr>
        <p:spPr>
          <a:xfrm>
            <a:off x="1969611" y="4255630"/>
            <a:ext cx="8636000" cy="2251075"/>
          </a:xfrm>
          <a:prstGeom prst="rect">
            <a:avLst/>
          </a:prstGeom>
        </p:spPr>
        <p:txBody>
          <a:bodyPr bIns="365760" anchor="t" anchorCtr="0">
            <a:normAutofit fontScale="70000" lnSpcReduction="20000"/>
          </a:bodyPr>
          <a:lstStyle/>
          <a:p>
            <a:pPr marL="0" indent="0">
              <a:lnSpc>
                <a:spcPct val="100000"/>
              </a:lnSpc>
              <a:buNone/>
            </a:pPr>
            <a:r>
              <a:rPr lang="en-US" sz="6000" b="1" dirty="0">
                <a:solidFill>
                  <a:srgbClr val="209A8C"/>
                </a:solidFill>
                <a:latin typeface="Century Gothic"/>
                <a:cs typeface="Century Gothic"/>
              </a:rPr>
              <a:t>C1.</a:t>
            </a:r>
            <a:r>
              <a:rPr lang="en-US" sz="6000" b="1" dirty="0">
                <a:latin typeface="Century Gothic"/>
                <a:cs typeface="Century Gothic"/>
              </a:rPr>
              <a:t> </a:t>
            </a:r>
            <a:r>
              <a:rPr lang="en-US" sz="3200" b="1" dirty="0">
                <a:latin typeface="Century Gothic"/>
                <a:cs typeface="Century Gothic"/>
              </a:rPr>
              <a:t>For inclusive development and innovation</a:t>
            </a:r>
          </a:p>
          <a:p>
            <a:pPr marL="0" indent="0">
              <a:lnSpc>
                <a:spcPct val="100000"/>
              </a:lnSpc>
              <a:buNone/>
            </a:pPr>
            <a:r>
              <a:rPr lang="en-US" sz="6000" b="1" dirty="0">
                <a:solidFill>
                  <a:srgbClr val="209A8C"/>
                </a:solidFill>
                <a:latin typeface="Century Gothic"/>
                <a:cs typeface="Century Gothic"/>
              </a:rPr>
              <a:t>C2. </a:t>
            </a:r>
            <a:r>
              <a:rPr lang="en-US" sz="3200" b="1" dirty="0">
                <a:latin typeface="Century Gothic"/>
                <a:cs typeface="Century Gothic"/>
              </a:rPr>
              <a:t>For improved governance and citizen engagement </a:t>
            </a:r>
          </a:p>
          <a:p>
            <a:pPr marL="0" indent="0">
              <a:lnSpc>
                <a:spcPct val="100000"/>
              </a:lnSpc>
              <a:buNone/>
            </a:pPr>
            <a:r>
              <a:rPr lang="en-US" sz="6000" b="1" dirty="0">
                <a:solidFill>
                  <a:srgbClr val="209A8C"/>
                </a:solidFill>
                <a:latin typeface="Century Gothic"/>
                <a:cs typeface="Century Gothic"/>
              </a:rPr>
              <a:t>C3. </a:t>
            </a:r>
            <a:r>
              <a:rPr lang="en-US" sz="3200" b="1" dirty="0">
                <a:latin typeface="Century Gothic"/>
                <a:cs typeface="Century Gothic"/>
              </a:rPr>
              <a:t>For equitable outcomes </a:t>
            </a:r>
            <a:endParaRPr lang="en-US" sz="3200" dirty="0">
              <a:latin typeface="Century Gothic"/>
              <a:cs typeface="Century Gothic"/>
            </a:endParaRPr>
          </a:p>
          <a:p>
            <a:pPr marL="0" indent="0">
              <a:buNone/>
            </a:pPr>
            <a:endParaRPr lang="en-US" sz="3200" dirty="0"/>
          </a:p>
          <a:p>
            <a:pPr marL="0" indent="0">
              <a:buNone/>
            </a:pP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5611" y="694124"/>
            <a:ext cx="9144000" cy="2783970"/>
          </a:xfrm>
          <a:prstGeom prst="rect">
            <a:avLst/>
          </a:prstGeom>
        </p:spPr>
      </p:pic>
      <p:sp>
        <p:nvSpPr>
          <p:cNvPr id="3" name="TextBox 2"/>
          <p:cNvSpPr txBox="1"/>
          <p:nvPr/>
        </p:nvSpPr>
        <p:spPr>
          <a:xfrm>
            <a:off x="1947333" y="3478094"/>
            <a:ext cx="8636000" cy="923330"/>
          </a:xfrm>
          <a:prstGeom prst="rect">
            <a:avLst/>
          </a:prstGeom>
          <a:noFill/>
        </p:spPr>
        <p:txBody>
          <a:bodyPr wrap="square" rtlCol="0">
            <a:spAutoFit/>
          </a:bodyPr>
          <a:lstStyle/>
          <a:p>
            <a:r>
              <a:rPr lang="en-US" dirty="0">
                <a:solidFill>
                  <a:srgbClr val="404040"/>
                </a:solidFill>
                <a:latin typeface="Century Gothic"/>
                <a:cs typeface="Century Gothic"/>
              </a:rPr>
              <a:t>Data ecosystems shall be designed and function in ways that enable Indigenous Peoples to derive benefit from the data.</a:t>
            </a:r>
          </a:p>
          <a:p>
            <a:endParaRPr lang="en-US" dirty="0"/>
          </a:p>
        </p:txBody>
      </p:sp>
    </p:spTree>
    <p:extLst>
      <p:ext uri="{BB962C8B-B14F-4D97-AF65-F5344CB8AC3E}">
        <p14:creationId xmlns:p14="http://schemas.microsoft.com/office/powerpoint/2010/main" val="345857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281" y="1503336"/>
            <a:ext cx="9391972" cy="4726983"/>
          </a:xfrm>
          <a:prstGeom prst="rect">
            <a:avLst/>
          </a:prstGeom>
          <a:noFill/>
        </p:spPr>
        <p:txBody>
          <a:bodyPr wrap="square" rtlCol="0">
            <a:normAutofit fontScale="92500"/>
          </a:bodyPr>
          <a:lstStyle/>
          <a:p>
            <a:r>
              <a:rPr lang="en-US" sz="2400" b="1" dirty="0">
                <a:latin typeface="Century Gothic"/>
                <a:cs typeface="Century Gothic"/>
              </a:rPr>
              <a:t>For inclusive development and innovation</a:t>
            </a:r>
          </a:p>
          <a:p>
            <a:r>
              <a:rPr lang="en-US" sz="1600" dirty="0">
                <a:latin typeface="Century Gothic"/>
                <a:cs typeface="Century Gothic"/>
              </a:rPr>
              <a:t>Governments and institutions must actively support the use and reuse of data by Indigenous nations and communities by facilitating the establishment of the foundations for Indigenous innovation, value generation, and the promotion of local self-determined development processes.</a:t>
            </a:r>
          </a:p>
          <a:p>
            <a:endParaRPr lang="en-US" dirty="0">
              <a:latin typeface="Century Gothic"/>
              <a:cs typeface="Century Gothic"/>
            </a:endParaRPr>
          </a:p>
          <a:p>
            <a:r>
              <a:rPr lang="en-US" sz="2400" b="1" dirty="0">
                <a:latin typeface="Century Gothic"/>
                <a:cs typeface="Century Gothic"/>
              </a:rPr>
              <a:t>For improved governance and citizen engagement </a:t>
            </a:r>
            <a:endParaRPr lang="en-US" sz="2400" dirty="0">
              <a:latin typeface="Century Gothic"/>
              <a:cs typeface="Century Gothic"/>
            </a:endParaRPr>
          </a:p>
          <a:p>
            <a:r>
              <a:rPr lang="en-US" sz="1600" dirty="0">
                <a:latin typeface="Century Gothic"/>
                <a:cs typeface="Century Gothic"/>
              </a:rPr>
              <a:t>Data enrich the planning, implementation, and evaluation processes that support the service and policy needs of Indigenous communities. Data also enable better engagement between citizens, institutions, and governments to improve decision-making. Ethical use of open data has the capacity to improve transparency and decision-making by providing Indigenous nations and communities with a better understanding of their peoples, territories, and resources. It similarly can provide greater insight into third-party policies and programs affecting Indigenous Peoples. </a:t>
            </a:r>
          </a:p>
          <a:p>
            <a:endParaRPr lang="en-US" sz="2400" b="1" dirty="0">
              <a:latin typeface="Century Gothic"/>
              <a:cs typeface="Century Gothic"/>
            </a:endParaRPr>
          </a:p>
          <a:p>
            <a:r>
              <a:rPr lang="en-US" sz="2400" b="1" dirty="0">
                <a:latin typeface="Century Gothic"/>
                <a:cs typeface="Century Gothic"/>
              </a:rPr>
              <a:t>For equitable outcomes</a:t>
            </a:r>
            <a:r>
              <a:rPr lang="en-US" b="1" dirty="0">
                <a:latin typeface="Century Gothic"/>
                <a:cs typeface="Century Gothic"/>
              </a:rPr>
              <a:t> </a:t>
            </a:r>
            <a:endParaRPr lang="en-US" dirty="0">
              <a:latin typeface="Century Gothic"/>
              <a:cs typeface="Century Gothic"/>
            </a:endParaRPr>
          </a:p>
          <a:p>
            <a:r>
              <a:rPr lang="en-US" sz="1600" dirty="0">
                <a:latin typeface="Century Gothic"/>
                <a:cs typeface="Century Gothic"/>
              </a:rPr>
              <a:t>Indigenous data are grounded in community values, which extend to society at large. Any value created from Indigenous data should benefit Indigenous communities in an equitable manner and contribute to Indigenous aspirations for wellbeing. </a:t>
            </a:r>
          </a:p>
          <a:p>
            <a:endParaRPr lang="en-US" dirty="0">
              <a:latin typeface="Century Gothic"/>
              <a:cs typeface="Century Gothic"/>
            </a:endParaRPr>
          </a:p>
          <a:p>
            <a:endParaRPr lang="en-US" dirty="0">
              <a:latin typeface="Century Gothic"/>
              <a:cs typeface="Century Gothic"/>
            </a:endParaRPr>
          </a:p>
          <a:p>
            <a:endParaRPr lang="en-US" dirty="0">
              <a:latin typeface="Century Gothic"/>
              <a:cs typeface="Century Gothic"/>
            </a:endParaRPr>
          </a:p>
        </p:txBody>
      </p:sp>
      <p:sp>
        <p:nvSpPr>
          <p:cNvPr id="3" name="TextBox 2"/>
          <p:cNvSpPr txBox="1"/>
          <p:nvPr/>
        </p:nvSpPr>
        <p:spPr>
          <a:xfrm>
            <a:off x="1301860" y="743919"/>
            <a:ext cx="9934413" cy="646331"/>
          </a:xfrm>
          <a:prstGeom prst="rect">
            <a:avLst/>
          </a:prstGeom>
          <a:noFill/>
        </p:spPr>
        <p:txBody>
          <a:bodyPr wrap="square" rtlCol="0">
            <a:spAutoFit/>
          </a:bodyPr>
          <a:lstStyle/>
          <a:p>
            <a:r>
              <a:rPr lang="en-US" sz="3600" b="1" dirty="0">
                <a:solidFill>
                  <a:srgbClr val="209A8C"/>
                </a:solidFill>
                <a:latin typeface="Century Gothic"/>
                <a:cs typeface="Century Gothic"/>
              </a:rPr>
              <a:t>COLLECTIVE BENEFIT</a:t>
            </a:r>
            <a:endParaRPr lang="en-US" sz="3600" dirty="0">
              <a:latin typeface="Century Gothic"/>
              <a:cs typeface="Century Gothic"/>
            </a:endParaRPr>
          </a:p>
        </p:txBody>
      </p:sp>
      <p:sp>
        <p:nvSpPr>
          <p:cNvPr id="4" name="TextBox 3"/>
          <p:cNvSpPr txBox="1"/>
          <p:nvPr/>
        </p:nvSpPr>
        <p:spPr>
          <a:xfrm>
            <a:off x="1153184" y="1390250"/>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C1</a:t>
            </a:r>
          </a:p>
        </p:txBody>
      </p:sp>
      <p:sp>
        <p:nvSpPr>
          <p:cNvPr id="5" name="TextBox 4"/>
          <p:cNvSpPr txBox="1"/>
          <p:nvPr/>
        </p:nvSpPr>
        <p:spPr>
          <a:xfrm>
            <a:off x="1153184" y="2699022"/>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C2</a:t>
            </a:r>
          </a:p>
        </p:txBody>
      </p:sp>
      <p:sp>
        <p:nvSpPr>
          <p:cNvPr id="6" name="TextBox 5"/>
          <p:cNvSpPr txBox="1"/>
          <p:nvPr/>
        </p:nvSpPr>
        <p:spPr>
          <a:xfrm>
            <a:off x="1153184" y="4757307"/>
            <a:ext cx="960896" cy="769441"/>
          </a:xfrm>
          <a:prstGeom prst="rect">
            <a:avLst/>
          </a:prstGeom>
          <a:noFill/>
        </p:spPr>
        <p:txBody>
          <a:bodyPr wrap="square" rtlCol="0">
            <a:spAutoFit/>
          </a:bodyPr>
          <a:lstStyle/>
          <a:p>
            <a:r>
              <a:rPr lang="en-US" sz="4400" b="1" dirty="0">
                <a:solidFill>
                  <a:srgbClr val="209A8C"/>
                </a:solidFill>
                <a:latin typeface="Century Gothic"/>
                <a:cs typeface="Century Gothic"/>
              </a:rPr>
              <a:t>C3</a:t>
            </a:r>
          </a:p>
        </p:txBody>
      </p:sp>
    </p:spTree>
    <p:extLst>
      <p:ext uri="{BB962C8B-B14F-4D97-AF65-F5344CB8AC3E}">
        <p14:creationId xmlns:p14="http://schemas.microsoft.com/office/powerpoint/2010/main" val="120499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3152</TotalTime>
  <Words>1289</Words>
  <Application>Microsoft Macintosh PowerPoint</Application>
  <PresentationFormat>Widescreen</PresentationFormat>
  <Paragraphs>104</Paragraphs>
  <Slides>15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Cambria</vt:lpstr>
      <vt:lpstr>Century Gothic</vt:lpstr>
      <vt:lpstr>Office Theme</vt:lpstr>
      <vt:lpstr>Custom Design</vt:lpstr>
      <vt:lpstr>1_Custom Design</vt:lpstr>
      <vt:lpstr>A COMMITMENT TO INDIGENOUS DATA SOVEREIGNTY SPANS THE GLOBE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Amy</dc:creator>
  <cp:lastModifiedBy>Carroll, Stephanie Russo - (stephaniecarroll)</cp:lastModifiedBy>
  <cp:revision>43</cp:revision>
  <dcterms:created xsi:type="dcterms:W3CDTF">2019-10-07T17:50:16Z</dcterms:created>
  <dcterms:modified xsi:type="dcterms:W3CDTF">2021-02-03T23:33:22Z</dcterms:modified>
</cp:coreProperties>
</file>